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
  </p:notesMasterIdLst>
  <p:sldIdLst>
    <p:sldId id="256" r:id="rId2"/>
    <p:sldId id="257" r:id="rId3"/>
    <p:sldId id="260" r:id="rId4"/>
    <p:sldId id="261" r:id="rId5"/>
    <p:sldId id="335"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330" r:id="rId21"/>
    <p:sldId id="331" r:id="rId22"/>
    <p:sldId id="333" r:id="rId23"/>
    <p:sldId id="332" r:id="rId24"/>
    <p:sldId id="334"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301" r:id="rId44"/>
    <p:sldId id="302" r:id="rId45"/>
    <p:sldId id="303" r:id="rId46"/>
    <p:sldId id="304" r:id="rId47"/>
    <p:sldId id="305" r:id="rId48"/>
    <p:sldId id="306" r:id="rId49"/>
    <p:sldId id="307" r:id="rId50"/>
    <p:sldId id="308" r:id="rId51"/>
    <p:sldId id="309" r:id="rId52"/>
    <p:sldId id="310" r:id="rId53"/>
    <p:sldId id="311" r:id="rId54"/>
    <p:sldId id="316" r:id="rId55"/>
    <p:sldId id="317" r:id="rId56"/>
    <p:sldId id="318" r:id="rId57"/>
    <p:sldId id="329" r:id="rId58"/>
    <p:sldId id="319" r:id="rId59"/>
    <p:sldId id="320" r:id="rId60"/>
    <p:sldId id="321" r:id="rId61"/>
    <p:sldId id="327" r:id="rId62"/>
    <p:sldId id="328" r:id="rId63"/>
    <p:sldId id="259" r:id="rId64"/>
    <p:sldId id="258" r:id="rId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21" autoAdjust="0"/>
    <p:restoredTop sz="94660"/>
  </p:normalViewPr>
  <p:slideViewPr>
    <p:cSldViewPr>
      <p:cViewPr varScale="1">
        <p:scale>
          <a:sx n="68" d="100"/>
          <a:sy n="68" d="100"/>
        </p:scale>
        <p:origin x="-145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66D72F-C223-4397-9AF4-E9FFA1DEE944}" type="datetimeFigureOut">
              <a:rPr lang="en-US" smtClean="0"/>
              <a:pPr/>
              <a:t>8/19/2013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3516D4-9BF7-4CB3-8043-C8CF2AB4C55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63516D4-9BF7-4CB3-8043-C8CF2AB4C55F}"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3516D4-9BF7-4CB3-8043-C8CF2AB4C55F}" type="slidenum">
              <a:rPr lang="en-US" smtClean="0"/>
              <a:pPr/>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zh-CN" altLang="en-US"/>
          </a:p>
        </p:txBody>
      </p:sp>
      <p:sp>
        <p:nvSpPr>
          <p:cNvPr id="4" name="日期占位符 3"/>
          <p:cNvSpPr>
            <a:spLocks noGrp="1"/>
          </p:cNvSpPr>
          <p:nvPr>
            <p:ph type="dt" sz="half" idx="10"/>
          </p:nvPr>
        </p:nvSpPr>
        <p:spPr/>
        <p:txBody>
          <a:bodyPr/>
          <a:lstStyle/>
          <a:p>
            <a:fld id="{BC76D76C-E834-4098-92FA-6456226478CA}" type="datetime1">
              <a:rPr lang="zh-CN" altLang="en-US" smtClean="0"/>
              <a:pPr/>
              <a:t>2013/8/19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p>
            <a:fld id="{C95FD0A5-E151-4688-91F5-CF3A709FC7CD}" type="datetime1">
              <a:rPr lang="zh-CN" altLang="en-US" smtClean="0"/>
              <a:pPr/>
              <a:t>2013/8/19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p>
            <a:fld id="{CA71FEF9-7F04-4BC4-80E8-F5EA95372B0E}" type="datetime1">
              <a:rPr lang="zh-CN" altLang="en-US" smtClean="0"/>
              <a:pPr/>
              <a:t>2013/8/19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日期占位符 3"/>
          <p:cNvSpPr>
            <a:spLocks noGrp="1"/>
          </p:cNvSpPr>
          <p:nvPr>
            <p:ph type="dt" sz="half" idx="10"/>
          </p:nvPr>
        </p:nvSpPr>
        <p:spPr/>
        <p:txBody>
          <a:bodyPr/>
          <a:lstStyle/>
          <a:p>
            <a:fld id="{0CDA4125-FF38-4AD4-90C7-6FCC3610DF47}" type="datetime1">
              <a:rPr lang="zh-CN" altLang="en-US" smtClean="0"/>
              <a:pPr/>
              <a:t>2013/8/19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日期占位符 3"/>
          <p:cNvSpPr>
            <a:spLocks noGrp="1"/>
          </p:cNvSpPr>
          <p:nvPr>
            <p:ph type="dt" sz="half" idx="10"/>
          </p:nvPr>
        </p:nvSpPr>
        <p:spPr/>
        <p:txBody>
          <a:bodyPr/>
          <a:lstStyle/>
          <a:p>
            <a:fld id="{55E42FC9-1981-4EBB-864A-0B56DB647ADB}" type="datetime1">
              <a:rPr lang="zh-CN" altLang="en-US" smtClean="0"/>
              <a:pPr/>
              <a:t>2013/8/19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日期占位符 4"/>
          <p:cNvSpPr>
            <a:spLocks noGrp="1"/>
          </p:cNvSpPr>
          <p:nvPr>
            <p:ph type="dt" sz="half" idx="10"/>
          </p:nvPr>
        </p:nvSpPr>
        <p:spPr/>
        <p:txBody>
          <a:bodyPr/>
          <a:lstStyle/>
          <a:p>
            <a:fld id="{DAB92F5B-D0D1-4582-B9E7-59F764B3952F}" type="datetime1">
              <a:rPr lang="zh-CN" altLang="en-US" smtClean="0"/>
              <a:pPr/>
              <a:t>2013/8/19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日期占位符 6"/>
          <p:cNvSpPr>
            <a:spLocks noGrp="1"/>
          </p:cNvSpPr>
          <p:nvPr>
            <p:ph type="dt" sz="half" idx="10"/>
          </p:nvPr>
        </p:nvSpPr>
        <p:spPr/>
        <p:txBody>
          <a:bodyPr/>
          <a:lstStyle/>
          <a:p>
            <a:fld id="{9AF71B0E-88D6-41D0-B68D-E41B75BC025E}" type="datetime1">
              <a:rPr lang="zh-CN" altLang="en-US" smtClean="0"/>
              <a:pPr/>
              <a:t>2013/8/19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日期占位符 2"/>
          <p:cNvSpPr>
            <a:spLocks noGrp="1"/>
          </p:cNvSpPr>
          <p:nvPr>
            <p:ph type="dt" sz="half" idx="10"/>
          </p:nvPr>
        </p:nvSpPr>
        <p:spPr/>
        <p:txBody>
          <a:bodyPr/>
          <a:lstStyle/>
          <a:p>
            <a:fld id="{E25428FE-CFE9-45FB-B10A-AA1E3647C5A2}" type="datetime1">
              <a:rPr lang="zh-CN" altLang="en-US" smtClean="0"/>
              <a:pPr/>
              <a:t>2013/8/19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285C4C-A73B-4380-BAB5-AE0715D8DDAB}" type="datetime1">
              <a:rPr lang="zh-CN" altLang="en-US" smtClean="0"/>
              <a:pPr/>
              <a:t>2013/8/19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日期占位符 4"/>
          <p:cNvSpPr>
            <a:spLocks noGrp="1"/>
          </p:cNvSpPr>
          <p:nvPr>
            <p:ph type="dt" sz="half" idx="10"/>
          </p:nvPr>
        </p:nvSpPr>
        <p:spPr/>
        <p:txBody>
          <a:bodyPr/>
          <a:lstStyle/>
          <a:p>
            <a:fld id="{DA9BEB96-D0AE-4CFF-8CB0-0DC533F6EF94}" type="datetime1">
              <a:rPr lang="zh-CN" altLang="en-US" smtClean="0"/>
              <a:pPr/>
              <a:t>2013/8/19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日期占位符 4"/>
          <p:cNvSpPr>
            <a:spLocks noGrp="1"/>
          </p:cNvSpPr>
          <p:nvPr>
            <p:ph type="dt" sz="half" idx="10"/>
          </p:nvPr>
        </p:nvSpPr>
        <p:spPr/>
        <p:txBody>
          <a:bodyPr/>
          <a:lstStyle/>
          <a:p>
            <a:fld id="{D8746BDB-22CB-4F85-A9EB-DCF33198F412}" type="datetime1">
              <a:rPr lang="zh-CN" altLang="en-US" smtClean="0"/>
              <a:pPr/>
              <a:t>2013/8/19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7A9C8C-05CF-4E71-B127-56E87FBC16E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5EDB3A-78CF-45F3-A91B-18E1FB0CC3CB}" type="datetime1">
              <a:rPr lang="zh-CN" altLang="en-US" smtClean="0"/>
              <a:pPr/>
              <a:t>2013/8/19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7A9C8C-05CF-4E71-B127-56E87FBC16E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5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071546"/>
            <a:ext cx="7772400" cy="1470025"/>
          </a:xfrm>
        </p:spPr>
        <p:txBody>
          <a:bodyPr>
            <a:normAutofit/>
          </a:bodyPr>
          <a:lstStyle/>
          <a:p>
            <a:r>
              <a:rPr lang="en-US" altLang="zh-CN" sz="6000" dirty="0" smtClean="0">
                <a:solidFill>
                  <a:schemeClr val="accent3">
                    <a:lumMod val="75000"/>
                  </a:schemeClr>
                </a:solidFill>
                <a:latin typeface="Arial Unicode MS" pitchFamily="34" charset="-122"/>
                <a:ea typeface="Arial Unicode MS" pitchFamily="34" charset="-122"/>
                <a:cs typeface="Arial Unicode MS" pitchFamily="34" charset="-122"/>
              </a:rPr>
              <a:t>Welcome</a:t>
            </a:r>
            <a:endParaRPr lang="zh-CN" altLang="en-US" sz="6000" dirty="0">
              <a:solidFill>
                <a:schemeClr val="accent3">
                  <a:lumMod val="75000"/>
                </a:schemeClr>
              </a:solidFill>
              <a:latin typeface="Arial Unicode MS" pitchFamily="34" charset="-122"/>
              <a:ea typeface="Arial Unicode MS" pitchFamily="34" charset="-122"/>
              <a:cs typeface="Arial Unicode MS" pitchFamily="34" charset="-122"/>
            </a:endParaRPr>
          </a:p>
        </p:txBody>
      </p:sp>
      <p:sp>
        <p:nvSpPr>
          <p:cNvPr id="3" name="副标题 2"/>
          <p:cNvSpPr>
            <a:spLocks noGrp="1"/>
          </p:cNvSpPr>
          <p:nvPr>
            <p:ph type="subTitle" idx="1"/>
          </p:nvPr>
        </p:nvSpPr>
        <p:spPr>
          <a:xfrm>
            <a:off x="1371600" y="2605094"/>
            <a:ext cx="6400800" cy="895344"/>
          </a:xfrm>
        </p:spPr>
        <p:txBody>
          <a:bodyPr>
            <a:normAutofit/>
          </a:bodyPr>
          <a:lstStyle/>
          <a:p>
            <a:r>
              <a:rPr lang="en-US" altLang="zh-CN" sz="4000" dirty="0" smtClean="0">
                <a:solidFill>
                  <a:schemeClr val="bg1"/>
                </a:solidFill>
                <a:latin typeface="Arial Unicode MS" pitchFamily="34" charset="-122"/>
                <a:ea typeface="Arial Unicode MS" pitchFamily="34" charset="-122"/>
                <a:cs typeface="Arial Unicode MS" pitchFamily="34" charset="-122"/>
              </a:rPr>
              <a:t>To my presentation</a:t>
            </a:r>
            <a:endParaRPr lang="zh-CN" altLang="en-US" sz="4000" dirty="0">
              <a:solidFill>
                <a:schemeClr val="bg1"/>
              </a:solidFill>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228600"/>
            <a:ext cx="7972452" cy="1143000"/>
          </a:xfrm>
        </p:spPr>
        <p:txBody>
          <a:bodyPr>
            <a:normAutofit/>
          </a:bodyPr>
          <a:lstStyle/>
          <a:p>
            <a:pPr algn="l"/>
            <a:r>
              <a:rPr lang="en-US" altLang="zh-CN" sz="3600" u="sng" dirty="0" err="1" smtClean="0">
                <a:solidFill>
                  <a:schemeClr val="bg2"/>
                </a:solidFill>
                <a:latin typeface="Arial Unicode MS" pitchFamily="34" charset="-122"/>
                <a:ea typeface="Arial Unicode MS" pitchFamily="34" charset="-122"/>
                <a:cs typeface="Arial Unicode MS" pitchFamily="34" charset="-122"/>
              </a:rPr>
              <a:t>Organogram</a:t>
            </a:r>
            <a:r>
              <a:rPr lang="en-US" altLang="zh-CN" sz="3600" u="sng" dirty="0" smtClean="0">
                <a:solidFill>
                  <a:schemeClr val="bg2"/>
                </a:solidFill>
                <a:latin typeface="Arial Unicode MS" pitchFamily="34" charset="-122"/>
                <a:ea typeface="Arial Unicode MS" pitchFamily="34" charset="-122"/>
                <a:cs typeface="Arial Unicode MS" pitchFamily="34" charset="-122"/>
              </a:rPr>
              <a:t>:</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a:xfrm>
            <a:off x="6553200" y="6492875"/>
            <a:ext cx="2133600" cy="365125"/>
          </a:xfrm>
        </p:spPr>
        <p:txBody>
          <a:bodyPr/>
          <a:lstStyle/>
          <a:p>
            <a:fld id="{A27A9C8C-05CF-4E71-B127-56E87FBC16EB}" type="slidenum">
              <a:rPr lang="zh-CN" altLang="en-US" sz="2000" smtClean="0">
                <a:solidFill>
                  <a:schemeClr val="tx1"/>
                </a:solidFill>
              </a:rPr>
              <a:pPr/>
              <a:t>10</a:t>
            </a:fld>
            <a:endParaRPr lang="zh-CN" altLang="en-US" sz="2000" dirty="0">
              <a:solidFill>
                <a:schemeClr val="tx1"/>
              </a:solidFill>
            </a:endParaRPr>
          </a:p>
        </p:txBody>
      </p:sp>
      <p:pic>
        <p:nvPicPr>
          <p:cNvPr id="67700" name="Picture 116"/>
          <p:cNvPicPr>
            <a:picLocks noChangeAspect="1" noChangeArrowheads="1"/>
          </p:cNvPicPr>
          <p:nvPr/>
        </p:nvPicPr>
        <p:blipFill>
          <a:blip r:embed="rId3"/>
          <a:srcRect/>
          <a:stretch>
            <a:fillRect/>
          </a:stretch>
        </p:blipFill>
        <p:spPr bwMode="auto">
          <a:xfrm>
            <a:off x="0" y="1143000"/>
            <a:ext cx="9144000" cy="54102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Services:</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normAutofit fontScale="25000" lnSpcReduction="20000"/>
          </a:bodyPr>
          <a:lstStyle/>
          <a:p>
            <a:pPr algn="just"/>
            <a:r>
              <a:rPr lang="en-US" sz="10400" b="1" dirty="0" smtClean="0">
                <a:solidFill>
                  <a:schemeClr val="accent3"/>
                </a:solidFill>
              </a:rPr>
              <a:t>Infrastructure:</a:t>
            </a:r>
            <a:r>
              <a:rPr lang="en-US" sz="10400" b="1" dirty="0" smtClean="0">
                <a:solidFill>
                  <a:schemeClr val="bg1"/>
                </a:solidFill>
              </a:rPr>
              <a:t>  Data Connectivity, IPLC &amp; IPVPN, MPLS, NPLC, IT Infrastructure Management.</a:t>
            </a:r>
          </a:p>
          <a:p>
            <a:pPr algn="just"/>
            <a:r>
              <a:rPr lang="en-US" sz="10400" b="1" dirty="0" smtClean="0">
                <a:solidFill>
                  <a:schemeClr val="accent3"/>
                </a:solidFill>
              </a:rPr>
              <a:t>Bandwidth:</a:t>
            </a:r>
            <a:r>
              <a:rPr lang="en-US" sz="10400" b="1" dirty="0" smtClean="0">
                <a:solidFill>
                  <a:schemeClr val="bg1"/>
                </a:solidFill>
              </a:rPr>
              <a:t> Internet, WAN</a:t>
            </a:r>
          </a:p>
          <a:p>
            <a:pPr algn="just"/>
            <a:r>
              <a:rPr lang="en-US" sz="10400" b="1" dirty="0" smtClean="0">
                <a:solidFill>
                  <a:schemeClr val="accent3"/>
                </a:solidFill>
              </a:rPr>
              <a:t>Software: </a:t>
            </a:r>
            <a:r>
              <a:rPr lang="en-US" sz="10400" b="1" dirty="0" smtClean="0">
                <a:solidFill>
                  <a:schemeClr val="bg1"/>
                </a:solidFill>
              </a:rPr>
              <a:t>Employee Management System, Online Survey Solution, Global SMTP, Virtual Office , Network Monitoring Solution, Hosted CRM Solution, Hosted Anti-Spam Firewall</a:t>
            </a:r>
            <a:endParaRPr lang="en-US" sz="10400" dirty="0" smtClean="0">
              <a:solidFill>
                <a:schemeClr val="bg1"/>
              </a:solidFill>
            </a:endParaRPr>
          </a:p>
          <a:p>
            <a:pPr algn="just"/>
            <a:r>
              <a:rPr lang="en-US" sz="10400" b="1" dirty="0" smtClean="0">
                <a:solidFill>
                  <a:schemeClr val="accent3"/>
                </a:solidFill>
              </a:rPr>
              <a:t>VAS (Value Added Service): </a:t>
            </a:r>
            <a:r>
              <a:rPr lang="en-US" sz="10400" b="1" dirty="0" smtClean="0">
                <a:solidFill>
                  <a:schemeClr val="bg1"/>
                </a:solidFill>
              </a:rPr>
              <a:t>Video Surveillance, Collocation Service, Office Suite, Call Centre Service, Video Conferencing, Business Email &amp; Hosting Solution.</a:t>
            </a:r>
            <a:endParaRPr lang="en-US" sz="10400" dirty="0" smtClean="0">
              <a:solidFill>
                <a:schemeClr val="bg1"/>
              </a:solidFill>
            </a:endParaRPr>
          </a:p>
          <a:p>
            <a:pPr algn="just">
              <a:buNone/>
            </a:pPr>
            <a:endParaRPr lang="en-US" sz="1800" b="1" dirty="0" smtClean="0">
              <a:solidFill>
                <a:schemeClr val="bg1"/>
              </a:solidFill>
            </a:endParaRPr>
          </a:p>
          <a:p>
            <a:pPr>
              <a:buNone/>
            </a:pPr>
            <a:endParaRPr lang="zh-CN" altLang="en-US" sz="18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11</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Technology partner:</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12</a:t>
            </a:fld>
            <a:endParaRPr lang="zh-CN" altLang="en-US" sz="2000" dirty="0">
              <a:solidFill>
                <a:schemeClr val="tx1"/>
              </a:solidFill>
            </a:endParaRPr>
          </a:p>
        </p:txBody>
      </p:sp>
      <p:pic>
        <p:nvPicPr>
          <p:cNvPr id="5" name="Picture 4" descr="http://www.aamranetworks.com/images/part_pic01.jpg"/>
          <p:cNvPicPr/>
          <p:nvPr/>
        </p:nvPicPr>
        <p:blipFill>
          <a:blip r:embed="rId3"/>
          <a:srcRect/>
          <a:stretch>
            <a:fillRect/>
          </a:stretch>
        </p:blipFill>
        <p:spPr bwMode="auto">
          <a:xfrm>
            <a:off x="914400" y="1447800"/>
            <a:ext cx="7467600" cy="4876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514600"/>
            <a:ext cx="7972452" cy="1143000"/>
          </a:xfrm>
        </p:spPr>
        <p:txBody>
          <a:bodyPr>
            <a:normAutofit/>
          </a:bodyPr>
          <a:lstStyle/>
          <a:p>
            <a:r>
              <a:rPr lang="en-US" altLang="zh-CN" dirty="0" smtClean="0">
                <a:solidFill>
                  <a:schemeClr val="bg2"/>
                </a:solidFill>
                <a:latin typeface="Arial Unicode MS" pitchFamily="34" charset="-122"/>
                <a:ea typeface="Arial Unicode MS" pitchFamily="34" charset="-122"/>
                <a:cs typeface="Arial Unicode MS" pitchFamily="34" charset="-122"/>
              </a:rPr>
              <a:t>Network establishment of ANL</a:t>
            </a:r>
            <a:endParaRPr lang="zh-CN" altLang="en-US"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13</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Network:</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1"/>
            <a:ext cx="8229600" cy="1600200"/>
          </a:xfrm>
        </p:spPr>
        <p:txBody>
          <a:bodyPr>
            <a:normAutofit/>
          </a:bodyPr>
          <a:lstStyle/>
          <a:p>
            <a:pPr algn="just"/>
            <a:r>
              <a:rPr lang="en-US" sz="2400" dirty="0" smtClean="0">
                <a:solidFill>
                  <a:schemeClr val="bg1"/>
                </a:solidFill>
              </a:rPr>
              <a:t>A</a:t>
            </a:r>
            <a:r>
              <a:rPr lang="en-US" sz="2400" dirty="0" smtClean="0"/>
              <a:t> </a:t>
            </a:r>
            <a:r>
              <a:rPr lang="en-US" sz="2400" dirty="0" smtClean="0">
                <a:solidFill>
                  <a:schemeClr val="bg1"/>
                </a:solidFill>
              </a:rPr>
              <a:t>network is a set of devices (nodes) connected by media links. A node can be a computer, printer or any other device capable of sending and receiving or only sending or only receiving data generated by other nodes on the network. </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14</a:t>
            </a:fld>
            <a:endParaRPr lang="zh-CN" altLang="en-US" sz="2000" dirty="0">
              <a:solidFill>
                <a:schemeClr val="tx1"/>
              </a:solidFill>
            </a:endParaRPr>
          </a:p>
        </p:txBody>
      </p:sp>
      <p:pic>
        <p:nvPicPr>
          <p:cNvPr id="5" name="Picture 4" descr="F:\my report\network.jpg"/>
          <p:cNvPicPr/>
          <p:nvPr/>
        </p:nvPicPr>
        <p:blipFill>
          <a:blip r:embed="rId3"/>
          <a:srcRect/>
          <a:stretch>
            <a:fillRect/>
          </a:stretch>
        </p:blipFill>
        <p:spPr bwMode="auto">
          <a:xfrm>
            <a:off x="685800" y="3352800"/>
            <a:ext cx="7620000" cy="3505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Network Properties:</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normAutofit/>
          </a:bodyPr>
          <a:lstStyle/>
          <a:p>
            <a:pPr algn="just"/>
            <a:r>
              <a:rPr lang="en-US" sz="2600" b="1" dirty="0" smtClean="0">
                <a:solidFill>
                  <a:schemeClr val="bg1"/>
                </a:solidFill>
              </a:rPr>
              <a:t>Facilitates interpersonal communications</a:t>
            </a:r>
            <a:endParaRPr lang="en-US" sz="2600" dirty="0" smtClean="0">
              <a:solidFill>
                <a:schemeClr val="bg1"/>
              </a:solidFill>
            </a:endParaRPr>
          </a:p>
          <a:p>
            <a:pPr algn="just"/>
            <a:r>
              <a:rPr lang="en-US" sz="2600" b="1" dirty="0" smtClean="0">
                <a:solidFill>
                  <a:schemeClr val="bg1"/>
                </a:solidFill>
              </a:rPr>
              <a:t>Allows sharing of files, data, and other types of information</a:t>
            </a:r>
            <a:endParaRPr lang="en-US" sz="2600" dirty="0" smtClean="0">
              <a:solidFill>
                <a:schemeClr val="bg1"/>
              </a:solidFill>
            </a:endParaRPr>
          </a:p>
          <a:p>
            <a:pPr algn="just"/>
            <a:r>
              <a:rPr lang="en-US" sz="2600" b="1" dirty="0" smtClean="0">
                <a:solidFill>
                  <a:schemeClr val="bg1"/>
                </a:solidFill>
              </a:rPr>
              <a:t>Allows sharing of network and computing resources</a:t>
            </a:r>
            <a:endParaRPr lang="en-US" sz="2600" dirty="0" smtClean="0">
              <a:solidFill>
                <a:schemeClr val="bg1"/>
              </a:solidFill>
            </a:endParaRPr>
          </a:p>
          <a:p>
            <a:pPr algn="just"/>
            <a:r>
              <a:rPr lang="en-US" sz="2600" b="1" dirty="0" smtClean="0">
                <a:solidFill>
                  <a:schemeClr val="bg1"/>
                </a:solidFill>
              </a:rPr>
              <a:t>May be insecure</a:t>
            </a:r>
            <a:endParaRPr lang="en-US" sz="2600" dirty="0" smtClean="0">
              <a:solidFill>
                <a:schemeClr val="bg1"/>
              </a:solidFill>
            </a:endParaRPr>
          </a:p>
          <a:p>
            <a:pPr algn="just"/>
            <a:r>
              <a:rPr lang="en-US" sz="2600" b="1" dirty="0" smtClean="0">
                <a:solidFill>
                  <a:schemeClr val="bg1"/>
                </a:solidFill>
              </a:rPr>
              <a:t>May interfere with other technologies</a:t>
            </a:r>
            <a:endParaRPr lang="en-US" sz="2600" dirty="0" smtClean="0">
              <a:solidFill>
                <a:schemeClr val="bg1"/>
              </a:solidFill>
            </a:endParaRPr>
          </a:p>
          <a:p>
            <a:pPr algn="just"/>
            <a:r>
              <a:rPr lang="en-US" sz="2600" b="1" dirty="0" smtClean="0">
                <a:solidFill>
                  <a:schemeClr val="bg1"/>
                </a:solidFill>
              </a:rPr>
              <a:t>May be difficult to set up</a:t>
            </a:r>
            <a:endParaRPr lang="en-US" sz="2600" dirty="0" smtClean="0">
              <a:solidFill>
                <a:schemeClr val="bg1"/>
              </a:solidFill>
            </a:endParaRPr>
          </a:p>
          <a:p>
            <a:pPr algn="just">
              <a:buNone/>
            </a:pPr>
            <a:endParaRPr lang="zh-CN" altLang="en-US" sz="18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15</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Network Criteria:</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533400" y="1524000"/>
            <a:ext cx="8229600" cy="1676400"/>
          </a:xfrm>
        </p:spPr>
        <p:txBody>
          <a:bodyPr>
            <a:normAutofit/>
          </a:bodyPr>
          <a:lstStyle/>
          <a:p>
            <a:r>
              <a:rPr lang="en-US" sz="2800" b="1" dirty="0" smtClean="0">
                <a:solidFill>
                  <a:schemeClr val="bg1"/>
                </a:solidFill>
              </a:rPr>
              <a:t>Performance</a:t>
            </a:r>
            <a:endParaRPr lang="en-US" sz="2800" dirty="0" smtClean="0">
              <a:solidFill>
                <a:schemeClr val="bg1"/>
              </a:solidFill>
            </a:endParaRPr>
          </a:p>
          <a:p>
            <a:r>
              <a:rPr lang="en-US" sz="2800" b="1" dirty="0" smtClean="0">
                <a:solidFill>
                  <a:schemeClr val="bg1"/>
                </a:solidFill>
              </a:rPr>
              <a:t>Reliability</a:t>
            </a:r>
            <a:endParaRPr lang="en-US" sz="2800" dirty="0" smtClean="0">
              <a:solidFill>
                <a:schemeClr val="bg1"/>
              </a:solidFill>
            </a:endParaRPr>
          </a:p>
          <a:p>
            <a:r>
              <a:rPr lang="en-US" sz="2800" b="1" dirty="0" smtClean="0">
                <a:solidFill>
                  <a:schemeClr val="bg1"/>
                </a:solidFill>
              </a:rPr>
              <a:t>Security</a:t>
            </a:r>
            <a:endParaRPr lang="en-US" sz="2800" dirty="0" smtClean="0">
              <a:solidFill>
                <a:schemeClr val="bg1"/>
              </a:solidFill>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16</a:t>
            </a:fld>
            <a:endParaRPr lang="zh-CN" altLang="en-US" sz="2000" dirty="0">
              <a:solidFill>
                <a:schemeClr val="tx1"/>
              </a:solidFill>
            </a:endParaRPr>
          </a:p>
        </p:txBody>
      </p:sp>
      <p:sp>
        <p:nvSpPr>
          <p:cNvPr id="6" name="标题 1"/>
          <p:cNvSpPr txBox="1">
            <a:spLocks/>
          </p:cNvSpPr>
          <p:nvPr/>
        </p:nvSpPr>
        <p:spPr>
          <a:xfrm>
            <a:off x="457200" y="3657600"/>
            <a:ext cx="7972452"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sng" strike="noStrike" kern="1200" cap="none" spc="0" normalizeH="0" baseline="0" noProof="0" dirty="0" smtClean="0">
                <a:ln>
                  <a:noFill/>
                </a:ln>
                <a:solidFill>
                  <a:schemeClr val="bg2"/>
                </a:solidFill>
                <a:effectLst/>
                <a:uLnTx/>
                <a:uFillTx/>
                <a:latin typeface="+mj-lt"/>
                <a:ea typeface="+mj-ea"/>
                <a:cs typeface="+mj-cs"/>
              </a:rPr>
              <a:t>Network Category:</a:t>
            </a:r>
            <a:endParaRPr kumimoji="0" lang="zh-CN" altLang="en-US" sz="3600" b="0" i="0" u="sng" strike="noStrike" kern="1200" cap="none" spc="0" normalizeH="0" baseline="0" noProof="0" dirty="0">
              <a:ln>
                <a:noFill/>
              </a:ln>
              <a:solidFill>
                <a:schemeClr val="bg2"/>
              </a:solidFill>
              <a:effectLst/>
              <a:uLnTx/>
              <a:uFillTx/>
              <a:latin typeface="Arial Unicode MS" pitchFamily="34" charset="-122"/>
              <a:ea typeface="Arial Unicode MS" pitchFamily="34" charset="-122"/>
              <a:cs typeface="Arial Unicode MS" pitchFamily="34" charset="-122"/>
            </a:endParaRPr>
          </a:p>
        </p:txBody>
      </p:sp>
      <p:sp>
        <p:nvSpPr>
          <p:cNvPr id="56321" name="Rectangle 1"/>
          <p:cNvSpPr>
            <a:spLocks noChangeArrowheads="1"/>
          </p:cNvSpPr>
          <p:nvPr/>
        </p:nvSpPr>
        <p:spPr bwMode="auto">
          <a:xfrm>
            <a:off x="0" y="4724400"/>
            <a:ext cx="5819222" cy="120032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457200" marR="0" lvl="1" indent="0" algn="l" defTabSz="914400" rtl="0" eaLnBrk="1" fontAlgn="base" latinLnBrk="0" hangingPunct="1">
              <a:lnSpc>
                <a:spcPct val="100000"/>
              </a:lnSpc>
              <a:spcBef>
                <a:spcPct val="0"/>
              </a:spcBef>
              <a:spcAft>
                <a:spcPct val="0"/>
              </a:spcAft>
              <a:buClrTx/>
              <a:buSzTx/>
              <a:buFont typeface="Symbol" pitchFamily="18" charset="2"/>
              <a:buChar char=""/>
              <a:tabLst/>
            </a:pPr>
            <a:r>
              <a:rPr kumimoji="0" lang="en-US" sz="2400"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Local area network (LAN)</a:t>
            </a:r>
            <a:endParaRPr kumimoji="0" lang="en-US" sz="2400" b="0" i="0" u="none" strike="noStrike" cap="none" normalizeH="0" baseline="0" dirty="0" smtClean="0">
              <a:ln>
                <a:noFill/>
              </a:ln>
              <a:solidFill>
                <a:schemeClr val="bg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pPr>
            <a:r>
              <a:rPr kumimoji="0" lang="en-US" sz="2400"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Metropolitan area network (MAN) and</a:t>
            </a:r>
            <a:endParaRPr kumimoji="0" lang="en-US" sz="2400" b="0" i="0" u="none" strike="noStrike" cap="none" normalizeH="0" baseline="0" dirty="0" smtClean="0">
              <a:ln>
                <a:noFill/>
              </a:ln>
              <a:solidFill>
                <a:schemeClr val="bg1"/>
              </a:solidFill>
              <a:effectLst/>
              <a:latin typeface="Arial" pitchFamily="34"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Symbol" pitchFamily="18" charset="2"/>
              <a:buChar char=""/>
              <a:tabLst/>
            </a:pPr>
            <a:r>
              <a:rPr kumimoji="0" lang="en-US" sz="2400" b="0" i="0" u="none" strike="noStrike" cap="none" normalizeH="0" baseline="0" dirty="0" smtClean="0">
                <a:ln>
                  <a:noFill/>
                </a:ln>
                <a:solidFill>
                  <a:schemeClr val="bg1"/>
                </a:solidFill>
                <a:effectLst/>
                <a:latin typeface="Times New Roman" pitchFamily="18" charset="0"/>
                <a:ea typeface="Calibri" pitchFamily="34" charset="0"/>
                <a:cs typeface="Times New Roman" pitchFamily="18" charset="0"/>
              </a:rPr>
              <a:t>   Wide area network (WAN) </a:t>
            </a:r>
            <a:endParaRPr kumimoji="0" lang="en-US" sz="2400" b="0" i="0" u="none" strike="noStrike" cap="none" normalizeH="0" baseline="0" dirty="0" smtClean="0">
              <a:ln>
                <a:noFill/>
              </a:ln>
              <a:solidFill>
                <a:schemeClr val="bg1"/>
              </a:solidFill>
              <a:effectLst/>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Connection types:</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609600" y="1371600"/>
            <a:ext cx="8153400" cy="1371600"/>
          </a:xfrm>
        </p:spPr>
        <p:txBody>
          <a:bodyPr>
            <a:normAutofit/>
          </a:bodyPr>
          <a:lstStyle/>
          <a:p>
            <a:r>
              <a:rPr lang="en-US" altLang="zh-CN" sz="2000" dirty="0" smtClean="0">
                <a:solidFill>
                  <a:schemeClr val="bg1">
                    <a:lumMod val="95000"/>
                  </a:schemeClr>
                </a:solidFill>
                <a:latin typeface="Arial Unicode MS" pitchFamily="34" charset="-122"/>
                <a:ea typeface="Arial Unicode MS" pitchFamily="34" charset="-122"/>
                <a:cs typeface="Arial Unicode MS" pitchFamily="34" charset="-122"/>
              </a:rPr>
              <a:t>There are two possible types of connection:</a:t>
            </a:r>
          </a:p>
          <a:p>
            <a:pPr>
              <a:buNone/>
            </a:pPr>
            <a:r>
              <a:rPr lang="en-US" altLang="zh-CN" sz="2000" dirty="0" smtClean="0">
                <a:solidFill>
                  <a:schemeClr val="bg1">
                    <a:lumMod val="95000"/>
                  </a:schemeClr>
                </a:solidFill>
                <a:latin typeface="Arial Unicode MS" pitchFamily="34" charset="-122"/>
                <a:ea typeface="Arial Unicode MS" pitchFamily="34" charset="-122"/>
                <a:cs typeface="Arial Unicode MS" pitchFamily="34" charset="-122"/>
              </a:rPr>
              <a:t>			1. Point-to-point connection</a:t>
            </a:r>
          </a:p>
          <a:p>
            <a:pPr>
              <a:buNone/>
            </a:pPr>
            <a:r>
              <a:rPr lang="en-US" altLang="zh-CN" sz="2000" dirty="0" smtClean="0">
                <a:solidFill>
                  <a:schemeClr val="bg1">
                    <a:lumMod val="95000"/>
                  </a:schemeClr>
                </a:solidFill>
                <a:latin typeface="Arial Unicode MS" pitchFamily="34" charset="-122"/>
                <a:ea typeface="Arial Unicode MS" pitchFamily="34" charset="-122"/>
                <a:cs typeface="Arial Unicode MS" pitchFamily="34" charset="-122"/>
              </a:rPr>
              <a:t>			2. Multipoint connection</a:t>
            </a:r>
            <a:endParaRPr lang="zh-CN" altLang="en-US" sz="20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17</a:t>
            </a:fld>
            <a:endParaRPr lang="zh-CN" altLang="en-US" sz="2000" dirty="0">
              <a:solidFill>
                <a:schemeClr val="tx1"/>
              </a:solidFill>
            </a:endParaRPr>
          </a:p>
        </p:txBody>
      </p:sp>
      <p:pic>
        <p:nvPicPr>
          <p:cNvPr id="5" name="Picture 4" descr="F:\my report\p2p &amp; multip.jpg"/>
          <p:cNvPicPr/>
          <p:nvPr/>
        </p:nvPicPr>
        <p:blipFill>
          <a:blip r:embed="rId3"/>
          <a:srcRect/>
          <a:stretch>
            <a:fillRect/>
          </a:stretch>
        </p:blipFill>
        <p:spPr bwMode="auto">
          <a:xfrm>
            <a:off x="609600" y="2895600"/>
            <a:ext cx="8229600" cy="3429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Network topology:</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normAutofit/>
          </a:bodyPr>
          <a:lstStyle/>
          <a:p>
            <a:pPr lvl="0"/>
            <a:r>
              <a:rPr lang="en-US" sz="2600" dirty="0" smtClean="0">
                <a:solidFill>
                  <a:schemeClr val="bg1"/>
                </a:solidFill>
              </a:rPr>
              <a:t>Bus</a:t>
            </a:r>
          </a:p>
          <a:p>
            <a:pPr lvl="0"/>
            <a:r>
              <a:rPr lang="en-US" sz="2600" dirty="0" smtClean="0">
                <a:solidFill>
                  <a:schemeClr val="bg1"/>
                </a:solidFill>
              </a:rPr>
              <a:t>Star</a:t>
            </a:r>
          </a:p>
          <a:p>
            <a:pPr lvl="0"/>
            <a:r>
              <a:rPr lang="en-US" sz="2600" dirty="0" smtClean="0">
                <a:solidFill>
                  <a:schemeClr val="bg1"/>
                </a:solidFill>
              </a:rPr>
              <a:t>Ring or circular</a:t>
            </a:r>
          </a:p>
          <a:p>
            <a:pPr lvl="0"/>
            <a:r>
              <a:rPr lang="en-US" sz="2600" dirty="0" smtClean="0">
                <a:solidFill>
                  <a:schemeClr val="bg1"/>
                </a:solidFill>
              </a:rPr>
              <a:t>Mesh</a:t>
            </a:r>
          </a:p>
          <a:p>
            <a:pPr lvl="0"/>
            <a:r>
              <a:rPr lang="en-US" sz="2600" dirty="0" smtClean="0">
                <a:solidFill>
                  <a:schemeClr val="bg1"/>
                </a:solidFill>
              </a:rPr>
              <a:t>Tree</a:t>
            </a:r>
          </a:p>
          <a:p>
            <a:pPr lvl="0"/>
            <a:r>
              <a:rPr lang="en-US" sz="2600" dirty="0" smtClean="0">
                <a:solidFill>
                  <a:schemeClr val="bg1"/>
                </a:solidFill>
              </a:rPr>
              <a:t>Hybrid</a:t>
            </a:r>
          </a:p>
          <a:p>
            <a:pPr lvl="0"/>
            <a:r>
              <a:rPr lang="en-US" sz="2600" dirty="0" smtClean="0">
                <a:solidFill>
                  <a:schemeClr val="bg1"/>
                </a:solidFill>
              </a:rPr>
              <a:t>Daisy chain</a:t>
            </a:r>
          </a:p>
          <a:p>
            <a:endParaRPr lang="zh-CN" altLang="en-US" sz="18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18</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Project demonstration:</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0"/>
            <a:ext cx="8229600" cy="2819399"/>
          </a:xfrm>
        </p:spPr>
        <p:txBody>
          <a:bodyPr>
            <a:normAutofit/>
          </a:bodyPr>
          <a:lstStyle/>
          <a:p>
            <a:r>
              <a:rPr lang="en-US" altLang="zh-CN" sz="2200" dirty="0" smtClean="0">
                <a:solidFill>
                  <a:schemeClr val="bg1">
                    <a:lumMod val="95000"/>
                  </a:schemeClr>
                </a:solidFill>
                <a:latin typeface="Arial Unicode MS" pitchFamily="34" charset="-122"/>
                <a:ea typeface="Arial Unicode MS" pitchFamily="34" charset="-122"/>
                <a:cs typeface="Arial Unicode MS" pitchFamily="34" charset="-122"/>
              </a:rPr>
              <a:t>POP to single client network:</a:t>
            </a:r>
          </a:p>
          <a:p>
            <a:pPr>
              <a:buNone/>
            </a:pPr>
            <a:r>
              <a:rPr lang="en-US" altLang="zh-CN" sz="2200" dirty="0" smtClean="0">
                <a:solidFill>
                  <a:schemeClr val="bg1">
                    <a:lumMod val="95000"/>
                  </a:schemeClr>
                </a:solidFill>
                <a:latin typeface="Arial Unicode MS" pitchFamily="34" charset="-122"/>
                <a:ea typeface="Arial Unicode MS" pitchFamily="34" charset="-122"/>
                <a:cs typeface="Arial Unicode MS" pitchFamily="34" charset="-122"/>
              </a:rPr>
              <a:t>	</a:t>
            </a:r>
          </a:p>
          <a:p>
            <a:pPr>
              <a:buNone/>
            </a:pPr>
            <a:endParaRPr lang="en-US" altLang="zh-CN" sz="2200" dirty="0" smtClean="0">
              <a:solidFill>
                <a:schemeClr val="bg1">
                  <a:lumMod val="95000"/>
                </a:schemeClr>
              </a:solidFill>
              <a:latin typeface="Arial Unicode MS" pitchFamily="34" charset="-122"/>
              <a:ea typeface="Arial Unicode MS" pitchFamily="34" charset="-122"/>
              <a:cs typeface="Arial Unicode MS" pitchFamily="34" charset="-122"/>
            </a:endParaRPr>
          </a:p>
          <a:p>
            <a:pPr>
              <a:buNone/>
            </a:pPr>
            <a:r>
              <a:rPr lang="en-US" altLang="zh-CN" sz="2200" dirty="0" smtClean="0">
                <a:solidFill>
                  <a:schemeClr val="bg1">
                    <a:lumMod val="95000"/>
                  </a:schemeClr>
                </a:solidFill>
                <a:latin typeface="Arial Unicode MS" pitchFamily="34" charset="-122"/>
                <a:ea typeface="Arial Unicode MS" pitchFamily="34" charset="-122"/>
                <a:cs typeface="Arial Unicode MS" pitchFamily="34" charset="-122"/>
              </a:rPr>
              <a:t>				</a:t>
            </a:r>
            <a:r>
              <a:rPr lang="en-US" altLang="zh-CN" sz="2200" dirty="0" smtClean="0">
                <a:solidFill>
                  <a:schemeClr val="accent3"/>
                </a:solidFill>
                <a:latin typeface="Arial Unicode MS" pitchFamily="34" charset="-122"/>
                <a:ea typeface="Arial Unicode MS" pitchFamily="34" charset="-122"/>
                <a:cs typeface="Arial Unicode MS" pitchFamily="34" charset="-122"/>
              </a:rPr>
              <a:t>My project: </a:t>
            </a:r>
            <a:endParaRPr lang="zh-CN" altLang="en-US" sz="2200" dirty="0">
              <a:solidFill>
                <a:schemeClr val="accent3"/>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19</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lumMod val="75000"/>
                  </a:schemeClr>
                </a:solidFill>
                <a:latin typeface="Arial Unicode MS" pitchFamily="34" charset="-122"/>
                <a:ea typeface="Arial Unicode MS" pitchFamily="34" charset="-122"/>
                <a:cs typeface="Arial Unicode MS" pitchFamily="34" charset="-122"/>
              </a:rPr>
              <a:t>Presentation on: </a:t>
            </a:r>
            <a:endParaRPr lang="zh-CN" altLang="en-US" sz="3600" u="sng" dirty="0">
              <a:solidFill>
                <a:schemeClr val="bg2">
                  <a:lumMod val="75000"/>
                </a:schemeClr>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3581400"/>
            <a:ext cx="8229600" cy="2743200"/>
          </a:xfrm>
        </p:spPr>
        <p:txBody>
          <a:bodyPr>
            <a:normAutofit/>
          </a:bodyPr>
          <a:lstStyle/>
          <a:p>
            <a:pPr algn="ctr">
              <a:buNone/>
            </a:pPr>
            <a:r>
              <a:rPr lang="en-US" altLang="zh-CN" sz="1800" dirty="0" smtClean="0">
                <a:solidFill>
                  <a:schemeClr val="accent3">
                    <a:lumMod val="40000"/>
                    <a:lumOff val="60000"/>
                  </a:schemeClr>
                </a:solidFill>
                <a:latin typeface="Engravers MT" pitchFamily="18" charset="0"/>
                <a:ea typeface="Arial Unicode MS" pitchFamily="34" charset="-122"/>
                <a:cs typeface="Arial Unicode MS" pitchFamily="34" charset="-122"/>
              </a:rPr>
              <a:t>Presented by-</a:t>
            </a:r>
          </a:p>
          <a:p>
            <a:pPr algn="ctr">
              <a:buNone/>
            </a:pPr>
            <a:endParaRPr lang="en-US" sz="1800" b="1" dirty="0" smtClean="0">
              <a:solidFill>
                <a:schemeClr val="accent3">
                  <a:lumMod val="40000"/>
                  <a:lumOff val="60000"/>
                </a:schemeClr>
              </a:solidFill>
              <a:latin typeface="Engravers MT" pitchFamily="18" charset="0"/>
            </a:endParaRPr>
          </a:p>
          <a:p>
            <a:pPr algn="ctr">
              <a:buNone/>
            </a:pPr>
            <a:r>
              <a:rPr lang="en-US" sz="2800" b="1" dirty="0" err="1" smtClean="0">
                <a:solidFill>
                  <a:schemeClr val="accent3">
                    <a:lumMod val="40000"/>
                    <a:lumOff val="60000"/>
                  </a:schemeClr>
                </a:solidFill>
                <a:latin typeface="Arial Unicode MS" pitchFamily="34" charset="-128"/>
                <a:ea typeface="Arial Unicode MS" pitchFamily="34" charset="-128"/>
                <a:cs typeface="Arial Unicode MS" pitchFamily="34" charset="-128"/>
              </a:rPr>
              <a:t>Rifatul</a:t>
            </a:r>
            <a:r>
              <a:rPr lang="en-US" sz="2800" b="1" dirty="0" smtClean="0">
                <a:solidFill>
                  <a:schemeClr val="accent3">
                    <a:lumMod val="40000"/>
                    <a:lumOff val="60000"/>
                  </a:schemeClr>
                </a:solidFill>
                <a:latin typeface="Arial Unicode MS" pitchFamily="34" charset="-128"/>
                <a:ea typeface="Arial Unicode MS" pitchFamily="34" charset="-128"/>
                <a:cs typeface="Arial Unicode MS" pitchFamily="34" charset="-128"/>
              </a:rPr>
              <a:t> Islam </a:t>
            </a:r>
            <a:r>
              <a:rPr lang="en-US" sz="2800" b="1" dirty="0" err="1" smtClean="0">
                <a:solidFill>
                  <a:schemeClr val="accent3">
                    <a:lumMod val="40000"/>
                    <a:lumOff val="60000"/>
                  </a:schemeClr>
                </a:solidFill>
                <a:latin typeface="Arial Unicode MS" pitchFamily="34" charset="-128"/>
                <a:ea typeface="Arial Unicode MS" pitchFamily="34" charset="-128"/>
                <a:cs typeface="Arial Unicode MS" pitchFamily="34" charset="-128"/>
              </a:rPr>
              <a:t>Himel</a:t>
            </a:r>
            <a:endParaRPr lang="en-US" sz="2800" dirty="0" smtClean="0">
              <a:solidFill>
                <a:schemeClr val="accent3">
                  <a:lumMod val="40000"/>
                  <a:lumOff val="60000"/>
                </a:schemeClr>
              </a:solidFill>
              <a:latin typeface="Arial Unicode MS" pitchFamily="34" charset="-128"/>
              <a:ea typeface="Arial Unicode MS" pitchFamily="34" charset="-128"/>
              <a:cs typeface="Arial Unicode MS" pitchFamily="34" charset="-128"/>
            </a:endParaRPr>
          </a:p>
          <a:p>
            <a:pPr algn="ctr">
              <a:buNone/>
            </a:pPr>
            <a:r>
              <a:rPr lang="en-US" sz="2800" dirty="0" smtClean="0">
                <a:solidFill>
                  <a:schemeClr val="accent3">
                    <a:lumMod val="40000"/>
                    <a:lumOff val="60000"/>
                  </a:schemeClr>
                </a:solidFill>
                <a:latin typeface="Arial Unicode MS" pitchFamily="34" charset="-128"/>
                <a:ea typeface="Arial Unicode MS" pitchFamily="34" charset="-128"/>
                <a:cs typeface="Arial Unicode MS" pitchFamily="34" charset="-128"/>
              </a:rPr>
              <a:t>ID # 10105128</a:t>
            </a:r>
          </a:p>
        </p:txBody>
      </p:sp>
      <p:sp>
        <p:nvSpPr>
          <p:cNvPr id="4" name="标题 1"/>
          <p:cNvSpPr txBox="1">
            <a:spLocks/>
          </p:cNvSpPr>
          <p:nvPr/>
        </p:nvSpPr>
        <p:spPr>
          <a:xfrm>
            <a:off x="609600" y="1447800"/>
            <a:ext cx="8305800" cy="1143000"/>
          </a:xfrm>
          <a:prstGeom prst="rect">
            <a:avLst/>
          </a:prstGeom>
        </p:spPr>
        <p:txBody>
          <a:bodyPr vert="horz" lIns="91440" tIns="45720" rIns="91440" bIns="45720" rtlCol="0" anchor="ctr">
            <a:noAutofit/>
          </a:bodyPr>
          <a:lstStyle/>
          <a:p>
            <a:pPr lvl="0" algn="ctr">
              <a:spcBef>
                <a:spcPct val="0"/>
              </a:spcBef>
            </a:pPr>
            <a:r>
              <a:rPr lang="en-US" sz="3200" dirty="0" smtClean="0">
                <a:solidFill>
                  <a:schemeClr val="bg1"/>
                </a:solidFill>
              </a:rPr>
              <a:t>Network establishment, monitoring and troubleshooting of ANL (</a:t>
            </a:r>
            <a:r>
              <a:rPr lang="en-US" sz="3200" dirty="0" err="1" smtClean="0">
                <a:solidFill>
                  <a:schemeClr val="bg1"/>
                </a:solidFill>
              </a:rPr>
              <a:t>aamra</a:t>
            </a:r>
            <a:r>
              <a:rPr lang="en-US" sz="3200" dirty="0" smtClean="0">
                <a:solidFill>
                  <a:schemeClr val="bg1"/>
                </a:solidFill>
              </a:rPr>
              <a:t> networks limited)</a:t>
            </a:r>
            <a:r>
              <a:rPr kumimoji="0" lang="en-US" altLang="zh-CN" sz="3200" b="0" i="0" u="none" strike="noStrike" kern="1200" cap="none" spc="0" normalizeH="0" baseline="0" noProof="0" dirty="0" smtClean="0">
                <a:ln>
                  <a:noFill/>
                </a:ln>
                <a:solidFill>
                  <a:schemeClr val="bg1"/>
                </a:solidFill>
                <a:effectLst/>
                <a:uLnTx/>
                <a:uFillTx/>
                <a:latin typeface="Arial Unicode MS" pitchFamily="34" charset="-122"/>
                <a:ea typeface="Arial Unicode MS" pitchFamily="34" charset="-122"/>
                <a:cs typeface="Arial Unicode MS" pitchFamily="34" charset="-122"/>
              </a:rPr>
              <a:t> </a:t>
            </a:r>
            <a:endParaRPr kumimoji="0" lang="zh-CN" altLang="en-US" sz="3200" b="0" i="0" u="none" strike="noStrike" kern="1200" cap="none" spc="0" normalizeH="0" baseline="0" noProof="0" dirty="0">
              <a:ln>
                <a:noFill/>
              </a:ln>
              <a:solidFill>
                <a:schemeClr val="bg1"/>
              </a:solidFill>
              <a:effectLst/>
              <a:uLnTx/>
              <a:uFillTx/>
              <a:latin typeface="Arial Unicode MS" pitchFamily="34" charset="-122"/>
              <a:ea typeface="Arial Unicode MS" pitchFamily="34" charset="-122"/>
              <a:cs typeface="Arial Unicode MS" pitchFamily="34" charset="-122"/>
            </a:endParaRPr>
          </a:p>
        </p:txBody>
      </p:sp>
      <p:sp>
        <p:nvSpPr>
          <p:cNvPr id="5" name="Slide Number Placeholder 4"/>
          <p:cNvSpPr>
            <a:spLocks noGrp="1"/>
          </p:cNvSpPr>
          <p:nvPr>
            <p:ph type="sldNum" sz="quarter" idx="12"/>
          </p:nvPr>
        </p:nvSpPr>
        <p:spPr/>
        <p:txBody>
          <a:bodyPr/>
          <a:lstStyle/>
          <a:p>
            <a:fld id="{A27A9C8C-05CF-4E71-B127-56E87FBC16EB}" type="slidenum">
              <a:rPr lang="zh-CN" altLang="en-US" sz="2000" smtClean="0">
                <a:solidFill>
                  <a:schemeClr val="tx1"/>
                </a:solidFill>
              </a:rPr>
              <a:pPr/>
              <a:t>2</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Communication protocol:</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0"/>
            <a:ext cx="8229600" cy="2819399"/>
          </a:xfrm>
        </p:spPr>
        <p:txBody>
          <a:bodyPr>
            <a:normAutofit/>
          </a:bodyPr>
          <a:lstStyle/>
          <a:p>
            <a:r>
              <a:rPr lang="en-US" sz="2400" b="1" dirty="0" smtClean="0">
                <a:solidFill>
                  <a:schemeClr val="bg1"/>
                </a:solidFill>
              </a:rPr>
              <a:t>Ethernet</a:t>
            </a:r>
            <a:endParaRPr lang="en-US" sz="2400" dirty="0" smtClean="0">
              <a:solidFill>
                <a:schemeClr val="bg1"/>
              </a:solidFill>
            </a:endParaRPr>
          </a:p>
          <a:p>
            <a:r>
              <a:rPr lang="en-US" sz="2400" b="1" dirty="0" smtClean="0">
                <a:solidFill>
                  <a:schemeClr val="bg1"/>
                </a:solidFill>
              </a:rPr>
              <a:t>Internet Protocol Suite</a:t>
            </a:r>
            <a:endParaRPr lang="en-US" sz="2400" dirty="0" smtClean="0">
              <a:solidFill>
                <a:schemeClr val="bg1"/>
              </a:solidFill>
            </a:endParaRPr>
          </a:p>
          <a:p>
            <a:r>
              <a:rPr lang="en-US" sz="2400" b="1" dirty="0" smtClean="0">
                <a:solidFill>
                  <a:schemeClr val="bg1"/>
                </a:solidFill>
              </a:rPr>
              <a:t>SONET/SDH</a:t>
            </a:r>
            <a:endParaRPr lang="en-US" sz="2400" dirty="0" smtClean="0">
              <a:solidFill>
                <a:schemeClr val="bg1"/>
              </a:solidFill>
            </a:endParaRPr>
          </a:p>
          <a:p>
            <a:r>
              <a:rPr lang="en-US" sz="2400" b="1" dirty="0" smtClean="0">
                <a:solidFill>
                  <a:schemeClr val="bg1"/>
                </a:solidFill>
              </a:rPr>
              <a:t>Asynchronous Transfer  mode</a:t>
            </a:r>
            <a:endParaRPr lang="en-US" sz="2400" dirty="0" smtClean="0"/>
          </a:p>
          <a:p>
            <a:pPr>
              <a:buNone/>
            </a:pPr>
            <a:endParaRPr lang="zh-CN" altLang="en-US" sz="22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20</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OSI model:</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21</a:t>
            </a:fld>
            <a:endParaRPr lang="zh-CN" altLang="en-US" sz="2000" dirty="0">
              <a:solidFill>
                <a:schemeClr val="tx1"/>
              </a:solidFill>
            </a:endParaRPr>
          </a:p>
        </p:txBody>
      </p:sp>
      <p:pic>
        <p:nvPicPr>
          <p:cNvPr id="5" name="Content Placeholder 4"/>
          <p:cNvPicPr>
            <a:picLocks noGrp="1"/>
          </p:cNvPicPr>
          <p:nvPr>
            <p:ph idx="1"/>
          </p:nvPr>
        </p:nvPicPr>
        <p:blipFill>
          <a:blip r:embed="rId3"/>
          <a:srcRect/>
          <a:stretch>
            <a:fillRect/>
          </a:stretch>
        </p:blipFill>
        <p:spPr bwMode="auto">
          <a:xfrm>
            <a:off x="2133600" y="1600200"/>
            <a:ext cx="4952999" cy="4114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u="sng" dirty="0" smtClean="0">
                <a:solidFill>
                  <a:schemeClr val="bg2"/>
                </a:solidFill>
              </a:rPr>
              <a:t>Network Interface Card </a:t>
            </a:r>
            <a:r>
              <a:rPr lang="en-US" altLang="zh-CN" sz="3600" u="sng" dirty="0" smtClean="0">
                <a:solidFill>
                  <a:schemeClr val="bg2"/>
                </a:solidFill>
                <a:latin typeface="Arial Unicode MS" pitchFamily="34" charset="-122"/>
                <a:ea typeface="Arial Unicode MS" pitchFamily="34" charset="-122"/>
                <a:cs typeface="Arial Unicode MS" pitchFamily="34" charset="-122"/>
              </a:rPr>
              <a:t>:</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1"/>
            <a:ext cx="8229600" cy="1524000"/>
          </a:xfrm>
        </p:spPr>
        <p:txBody>
          <a:bodyPr>
            <a:normAutofit fontScale="92500" lnSpcReduction="20000"/>
          </a:bodyPr>
          <a:lstStyle/>
          <a:p>
            <a:pPr algn="just"/>
            <a:r>
              <a:rPr lang="en-US" sz="2400" dirty="0" smtClean="0">
                <a:solidFill>
                  <a:schemeClr val="bg1"/>
                </a:solidFill>
              </a:rPr>
              <a:t>A Network Interface Card (NIC) is a device that allows computers to be joined together in a network, typically a Local Area Network (LAN). Networked computers communicate with each other using a particular protocol or agreed-upon language for transmitting data packets between the different machines or "nodes."</a:t>
            </a:r>
            <a:endParaRPr lang="zh-CN" altLang="en-US" sz="22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22</a:t>
            </a:fld>
            <a:endParaRPr lang="zh-CN" altLang="en-US" sz="2000" dirty="0">
              <a:solidFill>
                <a:schemeClr val="tx1"/>
              </a:solidFill>
            </a:endParaRPr>
          </a:p>
        </p:txBody>
      </p:sp>
      <p:pic>
        <p:nvPicPr>
          <p:cNvPr id="5" name="Picture 4"/>
          <p:cNvPicPr/>
          <p:nvPr/>
        </p:nvPicPr>
        <p:blipFill>
          <a:blip r:embed="rId3"/>
          <a:srcRect/>
          <a:stretch>
            <a:fillRect/>
          </a:stretch>
        </p:blipFill>
        <p:spPr bwMode="auto">
          <a:xfrm>
            <a:off x="2438400" y="3352800"/>
            <a:ext cx="4438650" cy="318672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Data transmission by NIC </a:t>
            </a:r>
            <a:r>
              <a:rPr lang="en-US" altLang="zh-CN" sz="3600" u="sng" dirty="0" smtClean="0">
                <a:solidFill>
                  <a:schemeClr val="bg2"/>
                </a:solidFill>
                <a:latin typeface="Arial Unicode MS" pitchFamily="34" charset="-122"/>
                <a:ea typeface="Arial Unicode MS" pitchFamily="34" charset="-122"/>
                <a:cs typeface="Arial Unicode MS" pitchFamily="34" charset="-122"/>
              </a:rPr>
              <a:t>:</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0"/>
            <a:ext cx="8229600" cy="2819399"/>
          </a:xfrm>
        </p:spPr>
        <p:txBody>
          <a:bodyPr>
            <a:normAutofit/>
          </a:bodyPr>
          <a:lstStyle/>
          <a:p>
            <a:pPr lvl="0" algn="just"/>
            <a:r>
              <a:rPr lang="en-US" sz="2400" dirty="0" smtClean="0">
                <a:solidFill>
                  <a:schemeClr val="bg1"/>
                </a:solidFill>
              </a:rPr>
              <a:t>CPU forms the data item in memory and instructs NIC to begin transmission. After this, CPU can go back to its other tasks.</a:t>
            </a:r>
          </a:p>
          <a:p>
            <a:pPr lvl="0" algn="just"/>
            <a:r>
              <a:rPr lang="en-US" sz="2400" dirty="0" smtClean="0">
                <a:solidFill>
                  <a:schemeClr val="bg1"/>
                </a:solidFill>
              </a:rPr>
              <a:t>NIC grabs the packet in memory and handles the details of accessing the medium and transmitting bits.</a:t>
            </a:r>
          </a:p>
          <a:p>
            <a:pPr lvl="0" algn="just"/>
            <a:r>
              <a:rPr lang="en-US" sz="2400" dirty="0" smtClean="0">
                <a:solidFill>
                  <a:schemeClr val="bg1"/>
                </a:solidFill>
              </a:rPr>
              <a:t>When it is done transmitting the data packet, NIC informs the CPU. It uses the “interrupt” mechanism.</a:t>
            </a:r>
          </a:p>
          <a:p>
            <a:endParaRPr lang="zh-CN" altLang="en-US" sz="2200" dirty="0">
              <a:solidFill>
                <a:schemeClr val="accent3"/>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23</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Data reception by NIC </a:t>
            </a:r>
            <a:r>
              <a:rPr lang="en-US" altLang="zh-CN" sz="3600" u="sng" dirty="0" smtClean="0">
                <a:solidFill>
                  <a:schemeClr val="bg2"/>
                </a:solidFill>
                <a:latin typeface="Arial Unicode MS" pitchFamily="34" charset="-122"/>
                <a:ea typeface="Arial Unicode MS" pitchFamily="34" charset="-122"/>
                <a:cs typeface="Arial Unicode MS" pitchFamily="34" charset="-122"/>
              </a:rPr>
              <a:t>:</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0"/>
            <a:ext cx="8229600" cy="3962400"/>
          </a:xfrm>
        </p:spPr>
        <p:txBody>
          <a:bodyPr>
            <a:normAutofit/>
          </a:bodyPr>
          <a:lstStyle/>
          <a:p>
            <a:pPr lvl="0" algn="just"/>
            <a:r>
              <a:rPr lang="en-US" sz="2400" dirty="0" smtClean="0">
                <a:solidFill>
                  <a:schemeClr val="bg1"/>
                </a:solidFill>
              </a:rPr>
              <a:t>CPU allocates buffer space in memory and instructs the NIC to read the next incoming packet into the buffer.</a:t>
            </a:r>
          </a:p>
          <a:p>
            <a:pPr lvl="0" algn="just"/>
            <a:r>
              <a:rPr lang="en-US" sz="2400" dirty="0" smtClean="0">
                <a:solidFill>
                  <a:schemeClr val="bg1"/>
                </a:solidFill>
              </a:rPr>
              <a:t>NIC waits for a packet to cross the network, reads it and checks the destination address.</a:t>
            </a:r>
          </a:p>
          <a:p>
            <a:pPr lvl="0" algn="just"/>
            <a:r>
              <a:rPr lang="en-US" sz="2400" dirty="0" smtClean="0">
                <a:solidFill>
                  <a:schemeClr val="bg1"/>
                </a:solidFill>
              </a:rPr>
              <a:t>If the destination’s address matches the computer’s address, NIC reads into the buffer computer’s address, NIC reads into the buffer memory and informs the CPU.</a:t>
            </a:r>
          </a:p>
          <a:p>
            <a:pPr lvl="0" algn="just"/>
            <a:r>
              <a:rPr lang="en-US" sz="2400" dirty="0" smtClean="0">
                <a:solidFill>
                  <a:schemeClr val="bg1"/>
                </a:solidFill>
              </a:rPr>
              <a:t>Otherwise, it just discards the packet.</a:t>
            </a:r>
          </a:p>
          <a:p>
            <a:endParaRPr lang="zh-CN" altLang="en-US" sz="2200" dirty="0">
              <a:solidFill>
                <a:schemeClr val="accent3"/>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24</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POPs list of ANL:</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81000" y="2286000"/>
            <a:ext cx="4876800" cy="3581400"/>
          </a:xfrm>
          <a:solidFill>
            <a:schemeClr val="bg2">
              <a:lumMod val="25000"/>
            </a:schemeClr>
          </a:solidFill>
        </p:spPr>
        <p:txBody>
          <a:bodyPr>
            <a:normAutofit fontScale="85000" lnSpcReduction="20000"/>
          </a:bodyPr>
          <a:lstStyle/>
          <a:p>
            <a:pPr>
              <a:buNone/>
            </a:pPr>
            <a:r>
              <a:rPr lang="en-US" sz="2200" dirty="0" smtClean="0">
                <a:solidFill>
                  <a:schemeClr val="bg2"/>
                </a:solidFill>
              </a:rPr>
              <a:t>10 of them are major POP. Those are –</a:t>
            </a:r>
          </a:p>
          <a:p>
            <a:pPr lvl="0"/>
            <a:r>
              <a:rPr lang="en-US" sz="2200" dirty="0" err="1" smtClean="0">
                <a:solidFill>
                  <a:schemeClr val="bg2"/>
                </a:solidFill>
              </a:rPr>
              <a:t>Safura</a:t>
            </a:r>
            <a:r>
              <a:rPr lang="en-US" sz="2200" dirty="0" smtClean="0">
                <a:solidFill>
                  <a:schemeClr val="bg2"/>
                </a:solidFill>
              </a:rPr>
              <a:t> POP- </a:t>
            </a:r>
            <a:r>
              <a:rPr lang="en-US" sz="2200" dirty="0" err="1" smtClean="0">
                <a:solidFill>
                  <a:schemeClr val="bg2"/>
                </a:solidFill>
              </a:rPr>
              <a:t>Banani</a:t>
            </a:r>
            <a:endParaRPr lang="en-US" sz="2200" dirty="0" smtClean="0">
              <a:solidFill>
                <a:schemeClr val="bg2"/>
              </a:solidFill>
            </a:endParaRPr>
          </a:p>
          <a:p>
            <a:pPr lvl="0"/>
            <a:r>
              <a:rPr lang="en-US" sz="2200" dirty="0" smtClean="0">
                <a:solidFill>
                  <a:schemeClr val="bg2"/>
                </a:solidFill>
              </a:rPr>
              <a:t>BNS POP- </a:t>
            </a:r>
            <a:r>
              <a:rPr lang="en-US" sz="2200" dirty="0" err="1" smtClean="0">
                <a:solidFill>
                  <a:schemeClr val="bg2"/>
                </a:solidFill>
              </a:rPr>
              <a:t>Uttara</a:t>
            </a:r>
            <a:endParaRPr lang="en-US" sz="2200" dirty="0" smtClean="0">
              <a:solidFill>
                <a:schemeClr val="bg2"/>
              </a:solidFill>
            </a:endParaRPr>
          </a:p>
          <a:p>
            <a:pPr lvl="0"/>
            <a:r>
              <a:rPr lang="en-US" sz="2200" dirty="0" err="1" smtClean="0">
                <a:solidFill>
                  <a:schemeClr val="bg2"/>
                </a:solidFill>
              </a:rPr>
              <a:t>Gazipur</a:t>
            </a:r>
            <a:r>
              <a:rPr lang="en-US" sz="2200" dirty="0" smtClean="0">
                <a:solidFill>
                  <a:schemeClr val="bg2"/>
                </a:solidFill>
              </a:rPr>
              <a:t> POP- </a:t>
            </a:r>
            <a:r>
              <a:rPr lang="en-US" sz="2200" dirty="0" err="1" smtClean="0">
                <a:solidFill>
                  <a:schemeClr val="bg2"/>
                </a:solidFill>
              </a:rPr>
              <a:t>Gazipur</a:t>
            </a:r>
            <a:r>
              <a:rPr lang="en-US" sz="2200" dirty="0" smtClean="0">
                <a:solidFill>
                  <a:schemeClr val="bg2"/>
                </a:solidFill>
              </a:rPr>
              <a:t> </a:t>
            </a:r>
            <a:r>
              <a:rPr lang="en-US" sz="2200" dirty="0" err="1" smtClean="0">
                <a:solidFill>
                  <a:schemeClr val="bg2"/>
                </a:solidFill>
              </a:rPr>
              <a:t>Chowrasta</a:t>
            </a:r>
            <a:r>
              <a:rPr lang="en-US" sz="2200" dirty="0" smtClean="0">
                <a:solidFill>
                  <a:schemeClr val="bg2"/>
                </a:solidFill>
              </a:rPr>
              <a:t> (Backbone- </a:t>
            </a:r>
            <a:r>
              <a:rPr lang="en-US" sz="2200" dirty="0" err="1" smtClean="0">
                <a:solidFill>
                  <a:schemeClr val="bg2"/>
                </a:solidFill>
              </a:rPr>
              <a:t>Citycell</a:t>
            </a:r>
            <a:r>
              <a:rPr lang="en-US" sz="2200" dirty="0" smtClean="0">
                <a:solidFill>
                  <a:schemeClr val="bg2"/>
                </a:solidFill>
              </a:rPr>
              <a:t>)</a:t>
            </a:r>
          </a:p>
          <a:p>
            <a:pPr lvl="0"/>
            <a:r>
              <a:rPr lang="en-US" sz="2200" dirty="0" smtClean="0">
                <a:solidFill>
                  <a:schemeClr val="bg2"/>
                </a:solidFill>
              </a:rPr>
              <a:t>Mauna POP (backbone- </a:t>
            </a:r>
            <a:r>
              <a:rPr lang="en-US" sz="2200" dirty="0" err="1" smtClean="0">
                <a:solidFill>
                  <a:schemeClr val="bg2"/>
                </a:solidFill>
              </a:rPr>
              <a:t>Citycell</a:t>
            </a:r>
            <a:r>
              <a:rPr lang="en-US" sz="2200" dirty="0" smtClean="0">
                <a:solidFill>
                  <a:schemeClr val="bg2"/>
                </a:solidFill>
              </a:rPr>
              <a:t>)</a:t>
            </a:r>
          </a:p>
          <a:p>
            <a:pPr lvl="0"/>
            <a:r>
              <a:rPr lang="en-US" sz="2200" dirty="0" smtClean="0">
                <a:solidFill>
                  <a:schemeClr val="bg2"/>
                </a:solidFill>
              </a:rPr>
              <a:t>La </a:t>
            </a:r>
            <a:r>
              <a:rPr lang="en-US" sz="2200" dirty="0" err="1" smtClean="0">
                <a:solidFill>
                  <a:schemeClr val="bg2"/>
                </a:solidFill>
              </a:rPr>
              <a:t>vinchi</a:t>
            </a:r>
            <a:r>
              <a:rPr lang="en-US" sz="2200" dirty="0" smtClean="0">
                <a:solidFill>
                  <a:schemeClr val="bg2"/>
                </a:solidFill>
              </a:rPr>
              <a:t> POP- </a:t>
            </a:r>
            <a:r>
              <a:rPr lang="en-US" sz="2200" dirty="0" err="1" smtClean="0">
                <a:solidFill>
                  <a:schemeClr val="bg2"/>
                </a:solidFill>
              </a:rPr>
              <a:t>Kawranbazar</a:t>
            </a:r>
            <a:endParaRPr lang="en-US" sz="2200" dirty="0" smtClean="0">
              <a:solidFill>
                <a:schemeClr val="bg2"/>
              </a:solidFill>
            </a:endParaRPr>
          </a:p>
          <a:p>
            <a:pPr lvl="0"/>
            <a:r>
              <a:rPr lang="en-US" sz="2200" dirty="0" err="1" smtClean="0">
                <a:solidFill>
                  <a:schemeClr val="bg2"/>
                </a:solidFill>
              </a:rPr>
              <a:t>Khilgoan</a:t>
            </a:r>
            <a:r>
              <a:rPr lang="en-US" sz="2200" dirty="0" smtClean="0">
                <a:solidFill>
                  <a:schemeClr val="bg2"/>
                </a:solidFill>
              </a:rPr>
              <a:t>  POP -</a:t>
            </a:r>
            <a:r>
              <a:rPr lang="en-US" sz="2200" dirty="0" err="1" smtClean="0">
                <a:solidFill>
                  <a:schemeClr val="bg2"/>
                </a:solidFill>
              </a:rPr>
              <a:t>Khilgoan</a:t>
            </a:r>
            <a:endParaRPr lang="en-US" sz="2200" dirty="0" smtClean="0">
              <a:solidFill>
                <a:schemeClr val="bg2"/>
              </a:solidFill>
            </a:endParaRPr>
          </a:p>
          <a:p>
            <a:pPr lvl="0"/>
            <a:r>
              <a:rPr lang="en-US" sz="2200" dirty="0" err="1" smtClean="0">
                <a:solidFill>
                  <a:schemeClr val="bg2"/>
                </a:solidFill>
              </a:rPr>
              <a:t>Motijheel</a:t>
            </a:r>
            <a:r>
              <a:rPr lang="en-US" sz="2200" dirty="0" smtClean="0">
                <a:solidFill>
                  <a:schemeClr val="bg2"/>
                </a:solidFill>
              </a:rPr>
              <a:t> POP-</a:t>
            </a:r>
            <a:r>
              <a:rPr lang="en-US" sz="2200" dirty="0" err="1" smtClean="0">
                <a:solidFill>
                  <a:schemeClr val="bg2"/>
                </a:solidFill>
              </a:rPr>
              <a:t>Motijheel</a:t>
            </a:r>
            <a:endParaRPr lang="en-US" sz="2200" dirty="0" smtClean="0">
              <a:solidFill>
                <a:schemeClr val="bg2"/>
              </a:solidFill>
            </a:endParaRPr>
          </a:p>
          <a:p>
            <a:pPr lvl="0"/>
            <a:r>
              <a:rPr lang="en-US" sz="2200" dirty="0" smtClean="0">
                <a:solidFill>
                  <a:schemeClr val="bg2"/>
                </a:solidFill>
              </a:rPr>
              <a:t>AEPZ POP- </a:t>
            </a:r>
            <a:r>
              <a:rPr lang="en-US" sz="2200" dirty="0" err="1" smtClean="0">
                <a:solidFill>
                  <a:schemeClr val="bg2"/>
                </a:solidFill>
              </a:rPr>
              <a:t>Adomji</a:t>
            </a:r>
            <a:endParaRPr lang="en-US" sz="2200" dirty="0" smtClean="0">
              <a:solidFill>
                <a:schemeClr val="bg2"/>
              </a:solidFill>
            </a:endParaRPr>
          </a:p>
          <a:p>
            <a:pPr lvl="0"/>
            <a:r>
              <a:rPr lang="en-US" sz="2200" dirty="0" smtClean="0">
                <a:solidFill>
                  <a:schemeClr val="bg2"/>
                </a:solidFill>
              </a:rPr>
              <a:t>DEPZ POP</a:t>
            </a:r>
          </a:p>
          <a:p>
            <a:pPr lvl="0"/>
            <a:r>
              <a:rPr lang="en-US" sz="2200" dirty="0" smtClean="0">
                <a:solidFill>
                  <a:schemeClr val="bg2"/>
                </a:solidFill>
              </a:rPr>
              <a:t>NOC POP-</a:t>
            </a:r>
            <a:r>
              <a:rPr lang="en-US" sz="2200" dirty="0" err="1" smtClean="0">
                <a:solidFill>
                  <a:schemeClr val="bg2"/>
                </a:solidFill>
              </a:rPr>
              <a:t>Gulshan</a:t>
            </a:r>
            <a:r>
              <a:rPr lang="en-US" sz="2200" dirty="0" smtClean="0">
                <a:solidFill>
                  <a:schemeClr val="bg2"/>
                </a:solidFill>
              </a:rPr>
              <a:t> 2</a:t>
            </a:r>
          </a:p>
          <a:p>
            <a:pPr>
              <a:buNone/>
            </a:pPr>
            <a:endParaRPr lang="en-US" sz="1800" dirty="0" smtClean="0">
              <a:solidFill>
                <a:schemeClr val="bg2"/>
              </a:solidFill>
            </a:endParaRPr>
          </a:p>
          <a:p>
            <a:pPr>
              <a:buNone/>
            </a:pPr>
            <a:endParaRPr lang="zh-CN" altLang="en-US" sz="18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25</a:t>
            </a:fld>
            <a:endParaRPr lang="zh-CN" altLang="en-US" sz="2000" dirty="0">
              <a:solidFill>
                <a:schemeClr val="tx1"/>
              </a:solidFill>
            </a:endParaRPr>
          </a:p>
        </p:txBody>
      </p:sp>
      <p:sp>
        <p:nvSpPr>
          <p:cNvPr id="5" name="Rectangle 4"/>
          <p:cNvSpPr/>
          <p:nvPr/>
        </p:nvSpPr>
        <p:spPr>
          <a:xfrm>
            <a:off x="5791200" y="2438400"/>
            <a:ext cx="3200400" cy="2246769"/>
          </a:xfrm>
          <a:prstGeom prst="rect">
            <a:avLst/>
          </a:prstGeom>
          <a:solidFill>
            <a:schemeClr val="bg2">
              <a:lumMod val="10000"/>
            </a:schemeClr>
          </a:solidFill>
        </p:spPr>
        <p:txBody>
          <a:bodyPr wrap="square">
            <a:spAutoFit/>
          </a:bodyPr>
          <a:lstStyle/>
          <a:p>
            <a:pPr>
              <a:buNone/>
            </a:pPr>
            <a:r>
              <a:rPr lang="en-US" sz="2000" dirty="0" smtClean="0">
                <a:solidFill>
                  <a:schemeClr val="bg2"/>
                </a:solidFill>
              </a:rPr>
              <a:t>Minors POP are:</a:t>
            </a:r>
          </a:p>
          <a:p>
            <a:pPr lvl="0">
              <a:buFont typeface="Arial" pitchFamily="34" charset="0"/>
              <a:buChar char="•"/>
            </a:pPr>
            <a:r>
              <a:rPr lang="en-US" sz="2000" dirty="0" smtClean="0">
                <a:solidFill>
                  <a:schemeClr val="accent1">
                    <a:lumMod val="20000"/>
                    <a:lumOff val="80000"/>
                  </a:schemeClr>
                </a:solidFill>
              </a:rPr>
              <a:t> Wintel POP- </a:t>
            </a:r>
            <a:r>
              <a:rPr lang="en-US" sz="2000" dirty="0" err="1" smtClean="0">
                <a:solidFill>
                  <a:schemeClr val="accent1">
                    <a:lumMod val="20000"/>
                    <a:lumOff val="80000"/>
                  </a:schemeClr>
                </a:solidFill>
              </a:rPr>
              <a:t>Gulshan</a:t>
            </a:r>
            <a:r>
              <a:rPr lang="en-US" sz="2000" dirty="0" smtClean="0">
                <a:solidFill>
                  <a:schemeClr val="accent1">
                    <a:lumMod val="20000"/>
                    <a:lumOff val="80000"/>
                  </a:schemeClr>
                </a:solidFill>
              </a:rPr>
              <a:t> 1</a:t>
            </a:r>
          </a:p>
          <a:p>
            <a:pPr lvl="0">
              <a:buFont typeface="Arial" pitchFamily="34" charset="0"/>
              <a:buChar char="•"/>
            </a:pPr>
            <a:r>
              <a:rPr lang="en-US" sz="2000" dirty="0" smtClean="0">
                <a:solidFill>
                  <a:schemeClr val="accent1">
                    <a:lumMod val="20000"/>
                    <a:lumOff val="80000"/>
                  </a:schemeClr>
                </a:solidFill>
              </a:rPr>
              <a:t> </a:t>
            </a:r>
            <a:r>
              <a:rPr lang="en-US" sz="2000" dirty="0" err="1" smtClean="0">
                <a:solidFill>
                  <a:schemeClr val="accent1">
                    <a:lumMod val="20000"/>
                    <a:lumOff val="80000"/>
                  </a:schemeClr>
                </a:solidFill>
              </a:rPr>
              <a:t>Tejgoan</a:t>
            </a:r>
            <a:r>
              <a:rPr lang="en-US" sz="2000" dirty="0" smtClean="0">
                <a:solidFill>
                  <a:schemeClr val="accent1">
                    <a:lumMod val="20000"/>
                    <a:lumOff val="80000"/>
                  </a:schemeClr>
                </a:solidFill>
              </a:rPr>
              <a:t> POP- </a:t>
            </a:r>
            <a:r>
              <a:rPr lang="en-US" sz="2000" dirty="0" err="1" smtClean="0">
                <a:solidFill>
                  <a:schemeClr val="accent1">
                    <a:lumMod val="20000"/>
                    <a:lumOff val="80000"/>
                  </a:schemeClr>
                </a:solidFill>
              </a:rPr>
              <a:t>Tejgoan</a:t>
            </a:r>
            <a:endParaRPr lang="en-US" sz="2000" dirty="0" smtClean="0">
              <a:solidFill>
                <a:schemeClr val="accent1">
                  <a:lumMod val="20000"/>
                  <a:lumOff val="80000"/>
                </a:schemeClr>
              </a:solidFill>
            </a:endParaRPr>
          </a:p>
          <a:p>
            <a:pPr lvl="0">
              <a:buFont typeface="Arial" pitchFamily="34" charset="0"/>
              <a:buChar char="•"/>
            </a:pPr>
            <a:r>
              <a:rPr lang="en-US" sz="2000" dirty="0" smtClean="0">
                <a:solidFill>
                  <a:schemeClr val="accent1">
                    <a:lumMod val="20000"/>
                    <a:lumOff val="80000"/>
                  </a:schemeClr>
                </a:solidFill>
              </a:rPr>
              <a:t> </a:t>
            </a:r>
            <a:r>
              <a:rPr lang="en-US" sz="2000" dirty="0" err="1" smtClean="0">
                <a:solidFill>
                  <a:schemeClr val="accent1">
                    <a:lumMod val="20000"/>
                    <a:lumOff val="80000"/>
                  </a:schemeClr>
                </a:solidFill>
              </a:rPr>
              <a:t>Bosundhara</a:t>
            </a:r>
            <a:r>
              <a:rPr lang="en-US" sz="2000" dirty="0" smtClean="0">
                <a:solidFill>
                  <a:schemeClr val="accent1">
                    <a:lumMod val="20000"/>
                    <a:lumOff val="80000"/>
                  </a:schemeClr>
                </a:solidFill>
              </a:rPr>
              <a:t> POP</a:t>
            </a:r>
          </a:p>
          <a:p>
            <a:pPr lvl="0">
              <a:buFont typeface="Arial" pitchFamily="34" charset="0"/>
              <a:buChar char="•"/>
            </a:pPr>
            <a:r>
              <a:rPr lang="en-US" sz="2000" dirty="0" smtClean="0">
                <a:solidFill>
                  <a:schemeClr val="accent1">
                    <a:lumMod val="20000"/>
                    <a:lumOff val="80000"/>
                  </a:schemeClr>
                </a:solidFill>
              </a:rPr>
              <a:t> </a:t>
            </a:r>
            <a:r>
              <a:rPr lang="en-US" sz="2000" dirty="0" err="1" smtClean="0">
                <a:solidFill>
                  <a:schemeClr val="accent1">
                    <a:lumMod val="20000"/>
                    <a:lumOff val="80000"/>
                  </a:schemeClr>
                </a:solidFill>
              </a:rPr>
              <a:t>Baridhara</a:t>
            </a:r>
            <a:r>
              <a:rPr lang="en-US" sz="2000" dirty="0" smtClean="0">
                <a:solidFill>
                  <a:schemeClr val="accent1">
                    <a:lumMod val="20000"/>
                    <a:lumOff val="80000"/>
                  </a:schemeClr>
                </a:solidFill>
              </a:rPr>
              <a:t> POP</a:t>
            </a:r>
          </a:p>
          <a:p>
            <a:pPr lvl="0">
              <a:buFont typeface="Arial" pitchFamily="34" charset="0"/>
              <a:buChar char="•"/>
            </a:pPr>
            <a:r>
              <a:rPr lang="en-US" sz="2000" dirty="0" smtClean="0">
                <a:solidFill>
                  <a:schemeClr val="accent1">
                    <a:lumMod val="20000"/>
                    <a:lumOff val="80000"/>
                  </a:schemeClr>
                </a:solidFill>
              </a:rPr>
              <a:t> </a:t>
            </a:r>
            <a:r>
              <a:rPr lang="en-US" sz="2000" dirty="0" err="1" smtClean="0">
                <a:solidFill>
                  <a:schemeClr val="accent1">
                    <a:lumMod val="20000"/>
                    <a:lumOff val="80000"/>
                  </a:schemeClr>
                </a:solidFill>
              </a:rPr>
              <a:t>Mirpur</a:t>
            </a:r>
            <a:r>
              <a:rPr lang="en-US" sz="2000" dirty="0" smtClean="0">
                <a:solidFill>
                  <a:schemeClr val="accent1">
                    <a:lumMod val="20000"/>
                    <a:lumOff val="80000"/>
                  </a:schemeClr>
                </a:solidFill>
              </a:rPr>
              <a:t> POP- </a:t>
            </a:r>
            <a:r>
              <a:rPr lang="en-US" sz="2000" dirty="0" err="1" smtClean="0">
                <a:solidFill>
                  <a:schemeClr val="accent1">
                    <a:lumMod val="20000"/>
                    <a:lumOff val="80000"/>
                  </a:schemeClr>
                </a:solidFill>
              </a:rPr>
              <a:t>Mirpur</a:t>
            </a:r>
            <a:r>
              <a:rPr lang="en-US" sz="2000" dirty="0" smtClean="0">
                <a:solidFill>
                  <a:schemeClr val="accent1">
                    <a:lumMod val="20000"/>
                    <a:lumOff val="80000"/>
                  </a:schemeClr>
                </a:solidFill>
              </a:rPr>
              <a:t> 1</a:t>
            </a:r>
          </a:p>
          <a:p>
            <a:pPr lvl="0">
              <a:buFont typeface="Arial" pitchFamily="34" charset="0"/>
              <a:buChar char="•"/>
            </a:pPr>
            <a:r>
              <a:rPr lang="en-US" sz="2000" dirty="0" smtClean="0">
                <a:solidFill>
                  <a:schemeClr val="accent1">
                    <a:lumMod val="20000"/>
                    <a:lumOff val="80000"/>
                  </a:schemeClr>
                </a:solidFill>
              </a:rPr>
              <a:t> Stamford POP- </a:t>
            </a:r>
            <a:r>
              <a:rPr lang="en-US" sz="2000" dirty="0" err="1" smtClean="0">
                <a:solidFill>
                  <a:schemeClr val="accent1">
                    <a:lumMod val="20000"/>
                    <a:lumOff val="80000"/>
                  </a:schemeClr>
                </a:solidFill>
              </a:rPr>
              <a:t>Dhanmondi</a:t>
            </a:r>
            <a:endParaRPr lang="en-US" sz="2000" dirty="0" smtClean="0">
              <a:solidFill>
                <a:schemeClr val="accent1">
                  <a:lumMod val="20000"/>
                  <a:lumOff val="80000"/>
                </a:schemeClr>
              </a:solidFill>
            </a:endParaRPr>
          </a:p>
        </p:txBody>
      </p:sp>
      <p:sp>
        <p:nvSpPr>
          <p:cNvPr id="6" name="Rectangle 5"/>
          <p:cNvSpPr/>
          <p:nvPr/>
        </p:nvSpPr>
        <p:spPr>
          <a:xfrm>
            <a:off x="2133600" y="1447800"/>
            <a:ext cx="5105400" cy="492443"/>
          </a:xfrm>
          <a:prstGeom prst="rect">
            <a:avLst/>
          </a:prstGeom>
        </p:spPr>
        <p:txBody>
          <a:bodyPr wrap="square">
            <a:spAutoFit/>
          </a:bodyPr>
          <a:lstStyle/>
          <a:p>
            <a:pPr algn="ctr">
              <a:buNone/>
            </a:pPr>
            <a:r>
              <a:rPr lang="en-US" sz="2600" dirty="0" smtClean="0">
                <a:solidFill>
                  <a:schemeClr val="bg2"/>
                </a:solidFill>
              </a:rPr>
              <a:t>There are 16 POP of ANL in Dhaka. </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Connectivity:</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1"/>
            <a:ext cx="8229600" cy="914400"/>
          </a:xfrm>
        </p:spPr>
        <p:txBody>
          <a:bodyPr>
            <a:normAutofit/>
          </a:bodyPr>
          <a:lstStyle/>
          <a:p>
            <a:r>
              <a:rPr lang="en-US" sz="1800" dirty="0" smtClean="0">
                <a:solidFill>
                  <a:schemeClr val="bg1"/>
                </a:solidFill>
              </a:rPr>
              <a:t>Two types of connectivity are provided by ANL:</a:t>
            </a:r>
          </a:p>
          <a:p>
            <a:pPr>
              <a:buNone/>
            </a:pPr>
            <a:r>
              <a:rPr lang="en-US" altLang="zh-CN" sz="1800" dirty="0" smtClean="0">
                <a:solidFill>
                  <a:schemeClr val="bg1"/>
                </a:solidFill>
                <a:latin typeface="Arial Unicode MS" pitchFamily="34" charset="-122"/>
                <a:ea typeface="Arial Unicode MS" pitchFamily="34" charset="-122"/>
                <a:cs typeface="Arial Unicode MS" pitchFamily="34" charset="-122"/>
              </a:rPr>
              <a:t>		1. Radio connectivity and 2. Fiber optics connectivity</a:t>
            </a:r>
            <a:endParaRPr lang="zh-CN" altLang="en-US" sz="18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26</a:t>
            </a:fld>
            <a:endParaRPr lang="zh-CN" altLang="en-US" sz="2000" dirty="0">
              <a:solidFill>
                <a:schemeClr val="tx1"/>
              </a:solidFill>
            </a:endParaRPr>
          </a:p>
        </p:txBody>
      </p:sp>
      <p:sp>
        <p:nvSpPr>
          <p:cNvPr id="5" name="标题 1"/>
          <p:cNvSpPr txBox="1">
            <a:spLocks/>
          </p:cNvSpPr>
          <p:nvPr/>
        </p:nvSpPr>
        <p:spPr>
          <a:xfrm>
            <a:off x="457200" y="2362200"/>
            <a:ext cx="7972452" cy="1143000"/>
          </a:xfrm>
          <a:prstGeom prst="rect">
            <a:avLst/>
          </a:prstGeom>
        </p:spPr>
        <p:txBody>
          <a:bodyPr vert="horz" lIns="91440" tIns="45720" rIns="91440" bIns="45720" rtlCol="0" anchor="ctr">
            <a:normAutofit/>
          </a:bodyPr>
          <a:lstStyle/>
          <a:p>
            <a:pPr lvl="0">
              <a:spcBef>
                <a:spcPct val="0"/>
              </a:spcBef>
            </a:pPr>
            <a:r>
              <a:rPr lang="en-US" sz="3600" b="1" u="sng" dirty="0" smtClean="0">
                <a:solidFill>
                  <a:schemeClr val="bg2"/>
                </a:solidFill>
              </a:rPr>
              <a:t>POP to client radio connectivity:</a:t>
            </a:r>
            <a:endParaRPr kumimoji="0" lang="zh-CN" altLang="en-US" sz="3600" b="0" i="0" u="sng" strike="noStrike" kern="1200" cap="none" spc="0" normalizeH="0" baseline="0" noProof="0" dirty="0">
              <a:ln>
                <a:noFill/>
              </a:ln>
              <a:solidFill>
                <a:schemeClr val="bg2"/>
              </a:solidFill>
              <a:effectLst/>
              <a:uLnTx/>
              <a:uFillTx/>
              <a:latin typeface="Arial Unicode MS" pitchFamily="34" charset="-122"/>
              <a:ea typeface="Arial Unicode MS" pitchFamily="34" charset="-122"/>
              <a:cs typeface="Arial Unicode MS" pitchFamily="34" charset="-122"/>
            </a:endParaRPr>
          </a:p>
        </p:txBody>
      </p:sp>
      <p:pic>
        <p:nvPicPr>
          <p:cNvPr id="6" name="Picture 5"/>
          <p:cNvPicPr/>
          <p:nvPr/>
        </p:nvPicPr>
        <p:blipFill>
          <a:blip r:embed="rId3"/>
          <a:srcRect/>
          <a:stretch>
            <a:fillRect/>
          </a:stretch>
        </p:blipFill>
        <p:spPr bwMode="auto">
          <a:xfrm>
            <a:off x="1295400" y="3429000"/>
            <a:ext cx="6619875" cy="3429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2600" b="1" u="sng" dirty="0" smtClean="0">
                <a:solidFill>
                  <a:schemeClr val="bg2"/>
                </a:solidFill>
              </a:rPr>
              <a:t>Radio connectivity to clients (outside Dhaka) from ANL:</a:t>
            </a:r>
            <a:endParaRPr lang="zh-CN" altLang="en-US" sz="2600" u="sng" dirty="0">
              <a:solidFill>
                <a:schemeClr val="bg2"/>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27</a:t>
            </a:fld>
            <a:endParaRPr lang="zh-CN" altLang="en-US" sz="2000" dirty="0">
              <a:solidFill>
                <a:schemeClr val="tx1"/>
              </a:solidFill>
            </a:endParaRPr>
          </a:p>
        </p:txBody>
      </p:sp>
      <p:pic>
        <p:nvPicPr>
          <p:cNvPr id="5" name="Picture 4"/>
          <p:cNvPicPr/>
          <p:nvPr/>
        </p:nvPicPr>
        <p:blipFill>
          <a:blip r:embed="rId3"/>
          <a:srcRect/>
          <a:stretch>
            <a:fillRect/>
          </a:stretch>
        </p:blipFill>
        <p:spPr bwMode="auto">
          <a:xfrm>
            <a:off x="914400" y="1524000"/>
            <a:ext cx="7467600" cy="4800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fontScale="90000"/>
          </a:bodyPr>
          <a:lstStyle/>
          <a:p>
            <a:pPr algn="l"/>
            <a:r>
              <a:rPr lang="en-US" sz="3600" b="1" u="sng" dirty="0" smtClean="0">
                <a:solidFill>
                  <a:schemeClr val="bg2"/>
                </a:solidFill>
              </a:rPr>
              <a:t>Fiber connection from ANL (</a:t>
            </a:r>
            <a:r>
              <a:rPr lang="en-US" sz="3600" b="1" u="sng" dirty="0" err="1" smtClean="0">
                <a:solidFill>
                  <a:schemeClr val="bg2"/>
                </a:solidFill>
              </a:rPr>
              <a:t>Safura</a:t>
            </a:r>
            <a:r>
              <a:rPr lang="en-US" sz="3600" b="1" u="sng" dirty="0" smtClean="0">
                <a:solidFill>
                  <a:schemeClr val="bg2"/>
                </a:solidFill>
              </a:rPr>
              <a:t> tower):</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28</a:t>
            </a:fld>
            <a:endParaRPr lang="zh-CN" altLang="en-US" sz="2000" dirty="0">
              <a:solidFill>
                <a:schemeClr val="tx1"/>
              </a:solidFill>
            </a:endParaRPr>
          </a:p>
        </p:txBody>
      </p:sp>
      <p:pic>
        <p:nvPicPr>
          <p:cNvPr id="5" name="Content Placeholder 4"/>
          <p:cNvPicPr>
            <a:picLocks noGrp="1"/>
          </p:cNvPicPr>
          <p:nvPr>
            <p:ph idx="1"/>
          </p:nvPr>
        </p:nvPicPr>
        <p:blipFill>
          <a:blip r:embed="rId3"/>
          <a:srcRect/>
          <a:stretch>
            <a:fillRect/>
          </a:stretch>
        </p:blipFill>
        <p:spPr bwMode="auto">
          <a:xfrm>
            <a:off x="457200" y="1600200"/>
            <a:ext cx="8229600" cy="4343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Devices:</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0"/>
            <a:ext cx="8229600" cy="2743199"/>
          </a:xfrm>
        </p:spPr>
        <p:txBody>
          <a:bodyPr>
            <a:normAutofit/>
          </a:bodyPr>
          <a:lstStyle/>
          <a:p>
            <a:pPr algn="just">
              <a:buNone/>
            </a:pPr>
            <a:r>
              <a:rPr lang="en-US" sz="1800" dirty="0" smtClean="0">
                <a:solidFill>
                  <a:schemeClr val="bg1"/>
                </a:solidFill>
              </a:rPr>
              <a:t>	</a:t>
            </a:r>
            <a:r>
              <a:rPr lang="en-US" sz="2200" dirty="0" smtClean="0">
                <a:solidFill>
                  <a:schemeClr val="bg1"/>
                </a:solidFill>
              </a:rPr>
              <a:t>To establish a successful network connection, some physical devices are required, such as- radio devices, media converter, E1, bridges, switches, repeaters and hubs, router (</a:t>
            </a:r>
            <a:r>
              <a:rPr lang="en-US" sz="2200" dirty="0" err="1" smtClean="0">
                <a:solidFill>
                  <a:schemeClr val="bg1"/>
                </a:solidFill>
              </a:rPr>
              <a:t>microtik</a:t>
            </a:r>
            <a:r>
              <a:rPr lang="en-US" sz="2200" dirty="0" smtClean="0">
                <a:solidFill>
                  <a:schemeClr val="bg1"/>
                </a:solidFill>
              </a:rPr>
              <a:t>), wireless router (</a:t>
            </a:r>
            <a:r>
              <a:rPr lang="en-US" sz="2200" dirty="0" err="1" smtClean="0">
                <a:solidFill>
                  <a:schemeClr val="bg1"/>
                </a:solidFill>
              </a:rPr>
              <a:t>netgear</a:t>
            </a:r>
            <a:r>
              <a:rPr lang="en-US" sz="2200" dirty="0" smtClean="0">
                <a:solidFill>
                  <a:schemeClr val="bg1"/>
                </a:solidFill>
              </a:rPr>
              <a:t>), TJB, SFP, Firewall, STM, ODF etc. These are known as hardware components. Now these are going to be described:</a:t>
            </a:r>
            <a:endParaRPr lang="zh-CN" altLang="en-US" sz="22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29</a:t>
            </a:fld>
            <a:endParaRPr lang="zh-CN" altLang="en-US" sz="2000" dirty="0">
              <a:solidFill>
                <a:schemeClr val="tx1"/>
              </a:solidFill>
            </a:endParaRPr>
          </a:p>
        </p:txBody>
      </p:sp>
      <p:sp>
        <p:nvSpPr>
          <p:cNvPr id="5" name="标题 1"/>
          <p:cNvSpPr txBox="1">
            <a:spLocks/>
          </p:cNvSpPr>
          <p:nvPr/>
        </p:nvSpPr>
        <p:spPr>
          <a:xfrm>
            <a:off x="304800" y="3733800"/>
            <a:ext cx="7972452"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sng" strike="noStrike" kern="1200" cap="none" spc="0" normalizeH="0" baseline="0" noProof="0" dirty="0" smtClean="0">
                <a:ln>
                  <a:noFill/>
                </a:ln>
                <a:solidFill>
                  <a:schemeClr val="bg2"/>
                </a:solidFill>
                <a:effectLst/>
                <a:uLnTx/>
                <a:uFillTx/>
                <a:latin typeface="+mj-lt"/>
                <a:ea typeface="+mj-ea"/>
                <a:cs typeface="+mj-cs"/>
              </a:rPr>
              <a:t>Radio devices:</a:t>
            </a:r>
            <a:endParaRPr kumimoji="0" lang="zh-CN" altLang="en-US" sz="3600" b="0" i="0" u="sng" strike="noStrike" kern="1200" cap="none" spc="0" normalizeH="0" baseline="0" noProof="0" dirty="0">
              <a:ln>
                <a:noFill/>
              </a:ln>
              <a:solidFill>
                <a:schemeClr val="bg2"/>
              </a:solidFill>
              <a:effectLst/>
              <a:uLnTx/>
              <a:uFillTx/>
              <a:latin typeface="Arial Unicode MS" pitchFamily="34" charset="-122"/>
              <a:ea typeface="Arial Unicode MS" pitchFamily="34" charset="-122"/>
              <a:cs typeface="Arial Unicode MS" pitchFamily="34" charset="-122"/>
            </a:endParaRPr>
          </a:p>
        </p:txBody>
      </p:sp>
      <p:sp>
        <p:nvSpPr>
          <p:cNvPr id="6" name="Rectangle 5"/>
          <p:cNvSpPr/>
          <p:nvPr/>
        </p:nvSpPr>
        <p:spPr>
          <a:xfrm>
            <a:off x="609600" y="4953000"/>
            <a:ext cx="8176277" cy="523220"/>
          </a:xfrm>
          <a:prstGeom prst="rect">
            <a:avLst/>
          </a:prstGeom>
        </p:spPr>
        <p:txBody>
          <a:bodyPr wrap="none">
            <a:spAutoFit/>
          </a:bodyPr>
          <a:lstStyle/>
          <a:p>
            <a:r>
              <a:rPr lang="en-US" sz="2800" dirty="0" err="1" smtClean="0">
                <a:solidFill>
                  <a:schemeClr val="bg1"/>
                </a:solidFill>
              </a:rPr>
              <a:t>Nanostation</a:t>
            </a:r>
            <a:r>
              <a:rPr lang="en-US" sz="2800" dirty="0" smtClean="0">
                <a:solidFill>
                  <a:schemeClr val="bg1"/>
                </a:solidFill>
              </a:rPr>
              <a:t>, Bullet, Rocket, Canopy, Outdoor radio etc.</a:t>
            </a:r>
            <a:endParaRPr lang="en-US" sz="2800"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Contents:</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219200"/>
            <a:ext cx="8229600" cy="5638800"/>
          </a:xfrm>
        </p:spPr>
        <p:txBody>
          <a:bodyPr>
            <a:normAutofit/>
          </a:bodyPr>
          <a:lstStyle/>
          <a:p>
            <a:r>
              <a:rPr lang="en-US" altLang="zh-CN" sz="2400" dirty="0" smtClean="0">
                <a:solidFill>
                  <a:schemeClr val="bg1">
                    <a:lumMod val="95000"/>
                  </a:schemeClr>
                </a:solidFill>
                <a:latin typeface="Arial Unicode MS" pitchFamily="34" charset="-122"/>
                <a:ea typeface="Arial Unicode MS" pitchFamily="34" charset="-122"/>
                <a:cs typeface="Arial Unicode MS" pitchFamily="34" charset="-122"/>
              </a:rPr>
              <a:t>Introduction</a:t>
            </a:r>
          </a:p>
          <a:p>
            <a:r>
              <a:rPr lang="en-US" altLang="zh-CN" sz="2400" dirty="0" smtClean="0">
                <a:solidFill>
                  <a:schemeClr val="bg1">
                    <a:lumMod val="95000"/>
                  </a:schemeClr>
                </a:solidFill>
                <a:latin typeface="Arial Unicode MS" pitchFamily="34" charset="-122"/>
                <a:ea typeface="Arial Unicode MS" pitchFamily="34" charset="-122"/>
                <a:cs typeface="Arial Unicode MS" pitchFamily="34" charset="-122"/>
              </a:rPr>
              <a:t>Organization overview</a:t>
            </a:r>
          </a:p>
          <a:p>
            <a:pPr lvl="3"/>
            <a:r>
              <a:rPr lang="en-US" altLang="zh-CN" sz="1800" dirty="0" smtClean="0">
                <a:solidFill>
                  <a:schemeClr val="bg2"/>
                </a:solidFill>
                <a:latin typeface="Arial Unicode MS" pitchFamily="34" charset="-122"/>
                <a:ea typeface="Arial Unicode MS" pitchFamily="34" charset="-122"/>
                <a:cs typeface="Arial Unicode MS" pitchFamily="34" charset="-122"/>
              </a:rPr>
              <a:t>ANL (</a:t>
            </a:r>
            <a:r>
              <a:rPr lang="en-US" altLang="zh-CN" sz="1800" dirty="0" err="1" smtClean="0">
                <a:solidFill>
                  <a:schemeClr val="bg2"/>
                </a:solidFill>
                <a:latin typeface="Arial Unicode MS" pitchFamily="34" charset="-122"/>
                <a:ea typeface="Arial Unicode MS" pitchFamily="34" charset="-122"/>
                <a:cs typeface="Arial Unicode MS" pitchFamily="34" charset="-122"/>
              </a:rPr>
              <a:t>aamra</a:t>
            </a:r>
            <a:r>
              <a:rPr lang="en-US" altLang="zh-CN" sz="1800" dirty="0" smtClean="0">
                <a:solidFill>
                  <a:schemeClr val="bg2"/>
                </a:solidFill>
                <a:latin typeface="Arial Unicode MS" pitchFamily="34" charset="-122"/>
                <a:ea typeface="Arial Unicode MS" pitchFamily="34" charset="-122"/>
                <a:cs typeface="Arial Unicode MS" pitchFamily="34" charset="-122"/>
              </a:rPr>
              <a:t> networks limited) at a glance</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Mission and vision</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Network coverage</a:t>
            </a:r>
          </a:p>
          <a:p>
            <a:pPr lvl="3"/>
            <a:r>
              <a:rPr lang="en-US" altLang="zh-CN" sz="1800" dirty="0" err="1" smtClean="0">
                <a:solidFill>
                  <a:schemeClr val="bg1">
                    <a:lumMod val="95000"/>
                  </a:schemeClr>
                </a:solidFill>
                <a:latin typeface="Arial Unicode MS" pitchFamily="34" charset="-122"/>
                <a:ea typeface="Arial Unicode MS" pitchFamily="34" charset="-122"/>
                <a:cs typeface="Arial Unicode MS" pitchFamily="34" charset="-122"/>
              </a:rPr>
              <a:t>Organogram</a:t>
            </a:r>
            <a:endPar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endParaRP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Services</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Technology partner</a:t>
            </a:r>
          </a:p>
          <a:p>
            <a:r>
              <a:rPr lang="en-US" altLang="zh-CN" sz="2400" dirty="0" smtClean="0">
                <a:solidFill>
                  <a:schemeClr val="bg1">
                    <a:lumMod val="95000"/>
                  </a:schemeClr>
                </a:solidFill>
                <a:latin typeface="Arial Unicode MS" pitchFamily="34" charset="-122"/>
                <a:ea typeface="Arial Unicode MS" pitchFamily="34" charset="-122"/>
                <a:cs typeface="Arial Unicode MS" pitchFamily="34" charset="-122"/>
              </a:rPr>
              <a:t>Network establishment of ANL</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Network</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Network properties</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Network criterion</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Network category</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Connection types</a:t>
            </a:r>
          </a:p>
          <a:p>
            <a:pPr lvl="3"/>
            <a:r>
              <a:rPr lang="en-US" altLang="zh-CN" sz="1800" dirty="0" smtClean="0">
                <a:latin typeface="Arial Unicode MS" pitchFamily="34" charset="-122"/>
                <a:ea typeface="Arial Unicode MS" pitchFamily="34" charset="-122"/>
                <a:cs typeface="Arial Unicode MS" pitchFamily="34" charset="-122"/>
              </a:rPr>
              <a:t>Network Topology</a:t>
            </a:r>
          </a:p>
          <a:p>
            <a:pPr lvl="3"/>
            <a:r>
              <a:rPr lang="en-US" altLang="zh-CN" sz="1800" dirty="0" smtClean="0">
                <a:latin typeface="Arial Unicode MS" pitchFamily="34" charset="-122"/>
                <a:ea typeface="Arial Unicode MS" pitchFamily="34" charset="-122"/>
                <a:cs typeface="Arial Unicode MS" pitchFamily="34" charset="-122"/>
              </a:rPr>
              <a:t>Project demonstration</a:t>
            </a:r>
          </a:p>
          <a:p>
            <a:pPr lvl="3"/>
            <a:endPar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3</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600"/>
            <a:ext cx="7972452" cy="1143000"/>
          </a:xfrm>
        </p:spPr>
        <p:txBody>
          <a:bodyPr>
            <a:normAutofit fontScale="90000"/>
          </a:bodyPr>
          <a:lstStyle/>
          <a:p>
            <a:pPr lvl="0" algn="l"/>
            <a:r>
              <a:rPr lang="en-US" sz="3600" b="1" u="sng" dirty="0" smtClean="0">
                <a:solidFill>
                  <a:schemeClr val="bg2"/>
                </a:solidFill>
              </a:rPr>
              <a:t/>
            </a:r>
            <a:br>
              <a:rPr lang="en-US" sz="3600" b="1" u="sng" dirty="0" smtClean="0">
                <a:solidFill>
                  <a:schemeClr val="bg2"/>
                </a:solidFill>
              </a:rPr>
            </a:br>
            <a:r>
              <a:rPr lang="en-US" sz="3600" b="1" u="sng" dirty="0" err="1" smtClean="0">
                <a:solidFill>
                  <a:schemeClr val="bg2"/>
                </a:solidFill>
              </a:rPr>
              <a:t>Nanostation</a:t>
            </a:r>
            <a:r>
              <a:rPr lang="en-US" sz="3600" b="1" u="sng" dirty="0" smtClean="0">
                <a:solidFill>
                  <a:schemeClr val="bg2"/>
                </a:solidFill>
              </a:rPr>
              <a:t>:</a:t>
            </a:r>
            <a:r>
              <a:rPr lang="zh-CN" altLang="en-US" sz="3600" u="sng" dirty="0" smtClean="0">
                <a:solidFill>
                  <a:schemeClr val="bg2"/>
                </a:solidFill>
                <a:latin typeface="Arial Unicode MS" pitchFamily="34" charset="-122"/>
                <a:ea typeface="Arial Unicode MS" pitchFamily="34" charset="-122"/>
                <a:cs typeface="Arial Unicode MS" pitchFamily="34" charset="-122"/>
              </a:rPr>
              <a:t/>
            </a:r>
            <a:br>
              <a:rPr lang="zh-CN" altLang="en-US" sz="3600" u="sng" dirty="0" smtClean="0">
                <a:solidFill>
                  <a:schemeClr val="bg2"/>
                </a:solidFill>
                <a:latin typeface="Arial Unicode MS" pitchFamily="34" charset="-122"/>
                <a:ea typeface="Arial Unicode MS" pitchFamily="34" charset="-122"/>
                <a:cs typeface="Arial Unicode MS" pitchFamily="34" charset="-122"/>
              </a:rPr>
            </a:b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30</a:t>
            </a:fld>
            <a:endParaRPr lang="zh-CN" altLang="en-US" sz="2000" dirty="0">
              <a:solidFill>
                <a:schemeClr val="tx1"/>
              </a:solidFill>
            </a:endParaRPr>
          </a:p>
        </p:txBody>
      </p:sp>
      <p:pic>
        <p:nvPicPr>
          <p:cNvPr id="47106" name="Picture 55" descr=" NanoStation M"/>
          <p:cNvPicPr>
            <a:picLocks noChangeAspect="1" noChangeArrowheads="1"/>
          </p:cNvPicPr>
          <p:nvPr/>
        </p:nvPicPr>
        <p:blipFill>
          <a:blip r:embed="rId3"/>
          <a:srcRect/>
          <a:stretch>
            <a:fillRect/>
          </a:stretch>
        </p:blipFill>
        <p:spPr bwMode="auto">
          <a:xfrm>
            <a:off x="1676400" y="1447801"/>
            <a:ext cx="5029200" cy="2209800"/>
          </a:xfrm>
          <a:prstGeom prst="rect">
            <a:avLst/>
          </a:prstGeom>
          <a:noFill/>
        </p:spPr>
      </p:pic>
      <p:pic>
        <p:nvPicPr>
          <p:cNvPr id="47105" name="Picture 56" descr="NanoStation M"/>
          <p:cNvPicPr>
            <a:picLocks noChangeAspect="1" noChangeArrowheads="1"/>
          </p:cNvPicPr>
          <p:nvPr/>
        </p:nvPicPr>
        <p:blipFill>
          <a:blip r:embed="rId4"/>
          <a:srcRect/>
          <a:stretch>
            <a:fillRect/>
          </a:stretch>
        </p:blipFill>
        <p:spPr bwMode="auto">
          <a:xfrm>
            <a:off x="6705600" y="1447801"/>
            <a:ext cx="1828800" cy="2209800"/>
          </a:xfrm>
          <a:prstGeom prst="rect">
            <a:avLst/>
          </a:prstGeom>
          <a:noFill/>
        </p:spPr>
      </p:pic>
      <p:sp>
        <p:nvSpPr>
          <p:cNvPr id="4710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2819400" y="3733800"/>
            <a:ext cx="4648200" cy="1077218"/>
          </a:xfrm>
          <a:prstGeom prst="rect">
            <a:avLst/>
          </a:prstGeom>
        </p:spPr>
        <p:txBody>
          <a:bodyPr wrap="square">
            <a:spAutoFit/>
          </a:bodyPr>
          <a:lstStyle/>
          <a:p>
            <a:pPr lvl="0" algn="ctr" fontAlgn="base">
              <a:spcBef>
                <a:spcPct val="0"/>
              </a:spcBef>
              <a:spcAft>
                <a:spcPct val="0"/>
              </a:spcAft>
            </a:pPr>
            <a:r>
              <a:rPr lang="en-US" sz="1600" b="1" dirty="0" smtClean="0">
                <a:solidFill>
                  <a:schemeClr val="bg1"/>
                </a:solidFill>
                <a:latin typeface="Arial" pitchFamily="34" charset="0"/>
                <a:ea typeface="Times New Roman" pitchFamily="18" charset="0"/>
                <a:cs typeface="Arial" pitchFamily="34" charset="0"/>
              </a:rPr>
              <a:t>NSM2</a:t>
            </a:r>
            <a:r>
              <a:rPr lang="en-US" sz="1600" dirty="0" smtClean="0">
                <a:solidFill>
                  <a:schemeClr val="bg1"/>
                </a:solidFill>
                <a:latin typeface="Arial" pitchFamily="34" charset="0"/>
                <a:ea typeface="Times New Roman" pitchFamily="18" charset="0"/>
                <a:cs typeface="Arial" pitchFamily="34" charset="0"/>
              </a:rPr>
              <a:t> (2.4GHz, 10.4-11.2dBi), </a:t>
            </a:r>
            <a:br>
              <a:rPr lang="en-US" sz="1600" dirty="0" smtClean="0">
                <a:solidFill>
                  <a:schemeClr val="bg1"/>
                </a:solidFill>
                <a:latin typeface="Arial" pitchFamily="34" charset="0"/>
                <a:ea typeface="Times New Roman" pitchFamily="18" charset="0"/>
                <a:cs typeface="Arial" pitchFamily="34" charset="0"/>
              </a:rPr>
            </a:br>
            <a:r>
              <a:rPr lang="en-US" sz="1600" b="1" dirty="0" smtClean="0">
                <a:solidFill>
                  <a:schemeClr val="bg1"/>
                </a:solidFill>
                <a:latin typeface="Arial" pitchFamily="34" charset="0"/>
                <a:ea typeface="Times New Roman" pitchFamily="18" charset="0"/>
                <a:cs typeface="Arial" pitchFamily="34" charset="0"/>
              </a:rPr>
              <a:t>NSM3</a:t>
            </a:r>
            <a:r>
              <a:rPr lang="en-US" sz="1600" dirty="0" smtClean="0">
                <a:solidFill>
                  <a:schemeClr val="bg1"/>
                </a:solidFill>
                <a:latin typeface="Arial" pitchFamily="34" charset="0"/>
                <a:ea typeface="Times New Roman" pitchFamily="18" charset="0"/>
                <a:cs typeface="Arial" pitchFamily="34" charset="0"/>
              </a:rPr>
              <a:t> (3.4-3.7GHz, 12.2-13.7dBi), </a:t>
            </a:r>
            <a:br>
              <a:rPr lang="en-US" sz="1600" dirty="0" smtClean="0">
                <a:solidFill>
                  <a:schemeClr val="bg1"/>
                </a:solidFill>
                <a:latin typeface="Arial" pitchFamily="34" charset="0"/>
                <a:ea typeface="Times New Roman" pitchFamily="18" charset="0"/>
                <a:cs typeface="Arial" pitchFamily="34" charset="0"/>
              </a:rPr>
            </a:br>
            <a:r>
              <a:rPr lang="en-US" sz="1600" b="1" dirty="0" smtClean="0">
                <a:solidFill>
                  <a:schemeClr val="bg1"/>
                </a:solidFill>
                <a:latin typeface="Arial" pitchFamily="34" charset="0"/>
                <a:ea typeface="Times New Roman" pitchFamily="18" charset="0"/>
                <a:cs typeface="Arial" pitchFamily="34" charset="0"/>
              </a:rPr>
              <a:t>NSM365</a:t>
            </a:r>
            <a:r>
              <a:rPr lang="en-US" sz="1600" dirty="0" smtClean="0">
                <a:solidFill>
                  <a:schemeClr val="bg1"/>
                </a:solidFill>
                <a:latin typeface="Arial" pitchFamily="34" charset="0"/>
                <a:ea typeface="Times New Roman" pitchFamily="18" charset="0"/>
                <a:cs typeface="Arial" pitchFamily="34" charset="0"/>
              </a:rPr>
              <a:t> (3.65GHz, 12.2-13.7dBi), </a:t>
            </a:r>
            <a:br>
              <a:rPr lang="en-US" sz="1600" dirty="0" smtClean="0">
                <a:solidFill>
                  <a:schemeClr val="bg1"/>
                </a:solidFill>
                <a:latin typeface="Arial" pitchFamily="34" charset="0"/>
                <a:ea typeface="Times New Roman" pitchFamily="18" charset="0"/>
                <a:cs typeface="Arial" pitchFamily="34" charset="0"/>
              </a:rPr>
            </a:br>
            <a:r>
              <a:rPr lang="en-US" sz="1600" b="1" dirty="0" smtClean="0">
                <a:solidFill>
                  <a:schemeClr val="bg1"/>
                </a:solidFill>
                <a:latin typeface="Arial" pitchFamily="34" charset="0"/>
                <a:ea typeface="Times New Roman" pitchFamily="18" charset="0"/>
                <a:cs typeface="Arial" pitchFamily="34" charset="0"/>
              </a:rPr>
              <a:t>NSM5</a:t>
            </a:r>
            <a:r>
              <a:rPr lang="en-US" sz="1600" dirty="0" smtClean="0">
                <a:solidFill>
                  <a:schemeClr val="bg1"/>
                </a:solidFill>
                <a:latin typeface="Arial" pitchFamily="34" charset="0"/>
                <a:ea typeface="Times New Roman" pitchFamily="18" charset="0"/>
                <a:cs typeface="Arial" pitchFamily="34" charset="0"/>
              </a:rPr>
              <a:t> (5GHz, 14.6-16.1dBi</a:t>
            </a:r>
            <a:r>
              <a:rPr lang="en-US" sz="1600" dirty="0" smtClean="0">
                <a:solidFill>
                  <a:prstClr val="black"/>
                </a:solidFill>
                <a:latin typeface="Arial" pitchFamily="34" charset="0"/>
                <a:ea typeface="Times New Roman" pitchFamily="18" charset="0"/>
                <a:cs typeface="Arial" pitchFamily="34" charset="0"/>
              </a:rPr>
              <a:t>)</a:t>
            </a:r>
            <a:endParaRPr lang="en-US" sz="1600" dirty="0" smtClean="0">
              <a:solidFill>
                <a:prstClr val="black"/>
              </a:solidFill>
              <a:latin typeface="Arial" pitchFamily="34" charset="0"/>
              <a:cs typeface="Arial" pitchFamily="34" charset="0"/>
            </a:endParaRPr>
          </a:p>
        </p:txBody>
      </p:sp>
      <p:sp>
        <p:nvSpPr>
          <p:cNvPr id="47109" name="Rectangle 5"/>
          <p:cNvSpPr>
            <a:spLocks noChangeArrowheads="1"/>
          </p:cNvSpPr>
          <p:nvPr/>
        </p:nvSpPr>
        <p:spPr bwMode="auto">
          <a:xfrm>
            <a:off x="228600" y="4648200"/>
            <a:ext cx="8610600" cy="1359306"/>
          </a:xfrm>
          <a:prstGeom prst="rect">
            <a:avLst/>
          </a:prstGeom>
          <a:noFill/>
          <a:ln w="9525">
            <a:noFill/>
            <a:miter lim="800000"/>
            <a:headEnd/>
            <a:tailEnd/>
          </a:ln>
          <a:effectLst/>
        </p:spPr>
        <p:txBody>
          <a:bodyPr vert="horz" wrap="square" lIns="0" tIns="12696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sng" strike="noStrike" cap="none" normalizeH="0" baseline="0" dirty="0" smtClean="0">
                <a:ln>
                  <a:noFill/>
                </a:ln>
                <a:solidFill>
                  <a:schemeClr val="bg1"/>
                </a:solidFill>
                <a:effectLst/>
                <a:latin typeface="Cambria" pitchFamily="18" charset="0"/>
                <a:ea typeface="Times New Roman" pitchFamily="18" charset="0"/>
                <a:cs typeface="Times New Roman" pitchFamily="18" charset="0"/>
              </a:rPr>
              <a:t>Performance Breakthrough:</a:t>
            </a:r>
            <a:endParaRPr kumimoji="0" lang="en-US" sz="2000" b="1" i="0" u="sng" strike="noStrike" cap="none" normalizeH="0" baseline="0" dirty="0" smtClean="0">
              <a:ln>
                <a:noFill/>
              </a:ln>
              <a:solidFill>
                <a:schemeClr val="bg1"/>
              </a:solidFill>
              <a:effectLst/>
              <a:latin typeface="Cambria" pitchFamily="18" charset="0"/>
              <a:ea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pitchFamily="34" charset="0"/>
                <a:ea typeface="Calibri" pitchFamily="34" charset="0"/>
                <a:cs typeface="Times New Roman" pitchFamily="18" charset="0"/>
              </a:rPr>
              <a:t>150+ Mbps real outdoor throughput and up to 15km+ range; Featuring 2x2 MIMO technology, the new </a:t>
            </a:r>
            <a:r>
              <a:rPr kumimoji="0" lang="en-US" sz="2000" b="0" i="0" u="none" strike="noStrike" cap="none" normalizeH="0" baseline="0" dirty="0" err="1" smtClean="0">
                <a:ln>
                  <a:noFill/>
                </a:ln>
                <a:solidFill>
                  <a:schemeClr val="bg1"/>
                </a:solidFill>
                <a:effectLst/>
                <a:latin typeface="Arial" pitchFamily="34" charset="0"/>
                <a:ea typeface="Calibri" pitchFamily="34" charset="0"/>
                <a:cs typeface="Times New Roman" pitchFamily="18" charset="0"/>
              </a:rPr>
              <a:t>NanoStation</a:t>
            </a:r>
            <a:r>
              <a:rPr kumimoji="0" lang="en-US" sz="2000" b="0" i="0" u="none" strike="noStrike" cap="none" normalizeH="0" baseline="0" dirty="0" smtClean="0">
                <a:ln>
                  <a:noFill/>
                </a:ln>
                <a:solidFill>
                  <a:schemeClr val="bg1"/>
                </a:solidFill>
                <a:effectLst/>
                <a:latin typeface="Arial" pitchFamily="34" charset="0"/>
                <a:ea typeface="Calibri" pitchFamily="34" charset="0"/>
                <a:cs typeface="Times New Roman" pitchFamily="18" charset="0"/>
              </a:rPr>
              <a:t> links significantly faster and farther than ever before</a:t>
            </a:r>
            <a:r>
              <a:rPr kumimoji="0" lang="en-US" sz="2000" b="0" i="0" u="none" strike="noStrike" cap="none" normalizeH="0" baseline="0" dirty="0" smtClean="0">
                <a:ln>
                  <a:noFill/>
                </a:ln>
                <a:solidFill>
                  <a:schemeClr val="bg1"/>
                </a:solidFill>
                <a:effectLst/>
                <a:latin typeface="Arial" pitchFamily="34" charset="0"/>
                <a:cs typeface="Arial" pitchFamily="34" charset="0"/>
              </a:rPr>
              <a:t> </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fontScale="90000"/>
          </a:bodyPr>
          <a:lstStyle/>
          <a:p>
            <a:pPr algn="l"/>
            <a:r>
              <a:rPr lang="en-US" sz="3600" b="1" u="sng" dirty="0" smtClean="0">
                <a:solidFill>
                  <a:schemeClr val="bg2"/>
                </a:solidFill>
              </a:rPr>
              <a:t>Antenna information of </a:t>
            </a:r>
            <a:r>
              <a:rPr lang="en-US" sz="3600" b="1" u="sng" dirty="0" err="1" smtClean="0">
                <a:solidFill>
                  <a:schemeClr val="bg2"/>
                </a:solidFill>
              </a:rPr>
              <a:t>NanoStation</a:t>
            </a:r>
            <a:r>
              <a:rPr lang="en-US" sz="3600" b="1" u="sng" dirty="0" smtClean="0">
                <a:solidFill>
                  <a:schemeClr val="bg2"/>
                </a:solidFill>
              </a:rPr>
              <a:t> M2:</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31</a:t>
            </a:fld>
            <a:endParaRPr lang="zh-CN" altLang="en-US" sz="2000" dirty="0">
              <a:solidFill>
                <a:schemeClr val="tx1"/>
              </a:solidFill>
            </a:endParaRPr>
          </a:p>
        </p:txBody>
      </p:sp>
      <p:pic>
        <p:nvPicPr>
          <p:cNvPr id="46086" name="Picture 6"/>
          <p:cNvPicPr>
            <a:picLocks noChangeAspect="1" noChangeArrowheads="1"/>
          </p:cNvPicPr>
          <p:nvPr/>
        </p:nvPicPr>
        <p:blipFill>
          <a:blip r:embed="rId3"/>
          <a:srcRect/>
          <a:stretch>
            <a:fillRect/>
          </a:stretch>
        </p:blipFill>
        <p:spPr bwMode="auto">
          <a:xfrm>
            <a:off x="838200" y="1600200"/>
            <a:ext cx="7315200" cy="49530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8201052" cy="1143000"/>
          </a:xfrm>
        </p:spPr>
        <p:txBody>
          <a:bodyPr>
            <a:normAutofit/>
          </a:bodyPr>
          <a:lstStyle/>
          <a:p>
            <a:pPr algn="l"/>
            <a:r>
              <a:rPr lang="en-US" sz="3000" b="1" u="sng" dirty="0" smtClean="0">
                <a:solidFill>
                  <a:schemeClr val="bg2"/>
                </a:solidFill>
              </a:rPr>
              <a:t>Antenna information of </a:t>
            </a:r>
            <a:r>
              <a:rPr lang="en-US" sz="3000" b="1" u="sng" dirty="0" err="1" smtClean="0">
                <a:solidFill>
                  <a:schemeClr val="bg2"/>
                </a:solidFill>
              </a:rPr>
              <a:t>NanoStation</a:t>
            </a:r>
            <a:r>
              <a:rPr lang="en-US" sz="3000" b="1" u="sng" dirty="0" smtClean="0">
                <a:solidFill>
                  <a:schemeClr val="bg2"/>
                </a:solidFill>
              </a:rPr>
              <a:t> M3/M365:</a:t>
            </a:r>
            <a:endParaRPr lang="zh-CN" altLang="en-US" sz="30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32</a:t>
            </a:fld>
            <a:endParaRPr lang="zh-CN" altLang="en-US" sz="2000" dirty="0">
              <a:solidFill>
                <a:schemeClr val="tx1"/>
              </a:solidFill>
            </a:endParaRPr>
          </a:p>
        </p:txBody>
      </p:sp>
      <p:pic>
        <p:nvPicPr>
          <p:cNvPr id="45057" name="Picture 1"/>
          <p:cNvPicPr>
            <a:picLocks noGrp="1" noChangeAspect="1" noChangeArrowheads="1"/>
          </p:cNvPicPr>
          <p:nvPr>
            <p:ph idx="1"/>
          </p:nvPr>
        </p:nvPicPr>
        <p:blipFill>
          <a:blip r:embed="rId3"/>
          <a:srcRect/>
          <a:stretch>
            <a:fillRect/>
          </a:stretch>
        </p:blipFill>
        <p:spPr bwMode="auto">
          <a:xfrm>
            <a:off x="838200" y="1447800"/>
            <a:ext cx="7620000" cy="49530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fontScale="90000"/>
          </a:bodyPr>
          <a:lstStyle/>
          <a:p>
            <a:pPr algn="l"/>
            <a:r>
              <a:rPr lang="en-US" sz="3600" b="1" u="sng" dirty="0" smtClean="0">
                <a:solidFill>
                  <a:schemeClr val="bg2"/>
                </a:solidFill>
              </a:rPr>
              <a:t>Antenna information of </a:t>
            </a:r>
            <a:r>
              <a:rPr lang="en-US" sz="3600" b="1" u="sng" dirty="0" err="1" smtClean="0">
                <a:solidFill>
                  <a:schemeClr val="bg2"/>
                </a:solidFill>
              </a:rPr>
              <a:t>NanoStation</a:t>
            </a:r>
            <a:r>
              <a:rPr lang="en-US" sz="3600" b="1" u="sng" dirty="0" smtClean="0">
                <a:solidFill>
                  <a:schemeClr val="bg2"/>
                </a:solidFill>
              </a:rPr>
              <a:t> M5:</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a:xfrm>
            <a:off x="6629400" y="6492875"/>
            <a:ext cx="2133600" cy="365125"/>
          </a:xfrm>
        </p:spPr>
        <p:txBody>
          <a:bodyPr/>
          <a:lstStyle/>
          <a:p>
            <a:fld id="{A27A9C8C-05CF-4E71-B127-56E87FBC16EB}" type="slidenum">
              <a:rPr lang="zh-CN" altLang="en-US" sz="2000" smtClean="0">
                <a:solidFill>
                  <a:schemeClr val="tx1"/>
                </a:solidFill>
              </a:rPr>
              <a:pPr/>
              <a:t>33</a:t>
            </a:fld>
            <a:endParaRPr lang="zh-CN" altLang="en-US" sz="2000" dirty="0">
              <a:solidFill>
                <a:schemeClr val="tx1"/>
              </a:solidFill>
            </a:endParaRPr>
          </a:p>
        </p:txBody>
      </p:sp>
      <p:pic>
        <p:nvPicPr>
          <p:cNvPr id="44033" name="Picture 1"/>
          <p:cNvPicPr>
            <a:picLocks noGrp="1" noChangeAspect="1" noChangeArrowheads="1"/>
          </p:cNvPicPr>
          <p:nvPr>
            <p:ph idx="1"/>
          </p:nvPr>
        </p:nvPicPr>
        <p:blipFill>
          <a:blip r:embed="rId3"/>
          <a:srcRect/>
          <a:stretch>
            <a:fillRect/>
          </a:stretch>
        </p:blipFill>
        <p:spPr bwMode="auto">
          <a:xfrm>
            <a:off x="762000" y="1447800"/>
            <a:ext cx="7619999" cy="5079999"/>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3"/>
          <a:srcRect/>
          <a:stretch>
            <a:fillRect/>
          </a:stretch>
        </p:blipFill>
        <p:spPr bwMode="auto">
          <a:xfrm>
            <a:off x="762000" y="3810000"/>
            <a:ext cx="7953375" cy="2781300"/>
          </a:xfrm>
          <a:prstGeom prst="rect">
            <a:avLst/>
          </a:prstGeom>
          <a:noFill/>
          <a:ln w="9525">
            <a:noFill/>
            <a:miter lim="800000"/>
            <a:headEnd/>
            <a:tailEnd/>
          </a:ln>
          <a:effectLst/>
        </p:spPr>
      </p:pic>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Bullet:</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a:xfrm>
            <a:off x="6705600" y="6492875"/>
            <a:ext cx="2133600" cy="365125"/>
          </a:xfrm>
        </p:spPr>
        <p:txBody>
          <a:bodyPr/>
          <a:lstStyle/>
          <a:p>
            <a:fld id="{A27A9C8C-05CF-4E71-B127-56E87FBC16EB}" type="slidenum">
              <a:rPr lang="zh-CN" altLang="en-US" sz="2000" smtClean="0">
                <a:solidFill>
                  <a:schemeClr val="tx1"/>
                </a:solidFill>
              </a:rPr>
              <a:pPr/>
              <a:t>34</a:t>
            </a:fld>
            <a:endParaRPr lang="zh-CN" altLang="en-US" sz="2000" dirty="0">
              <a:solidFill>
                <a:schemeClr val="tx1"/>
              </a:solidFill>
            </a:endParaRPr>
          </a:p>
        </p:txBody>
      </p:sp>
      <p:pic>
        <p:nvPicPr>
          <p:cNvPr id="5" name="Picture 4" descr="Bullet M Plugin"/>
          <p:cNvPicPr/>
          <p:nvPr/>
        </p:nvPicPr>
        <p:blipFill>
          <a:blip r:embed="rId4"/>
          <a:srcRect/>
          <a:stretch>
            <a:fillRect/>
          </a:stretch>
        </p:blipFill>
        <p:spPr bwMode="auto">
          <a:xfrm>
            <a:off x="4953000" y="1447800"/>
            <a:ext cx="3733800" cy="2352675"/>
          </a:xfrm>
          <a:prstGeom prst="rect">
            <a:avLst/>
          </a:prstGeom>
          <a:noFill/>
          <a:ln w="9525">
            <a:noFill/>
            <a:miter lim="800000"/>
            <a:headEnd/>
            <a:tailEnd/>
          </a:ln>
        </p:spPr>
      </p:pic>
      <p:sp>
        <p:nvSpPr>
          <p:cNvPr id="7" name="Rectangle 6"/>
          <p:cNvSpPr/>
          <p:nvPr/>
        </p:nvSpPr>
        <p:spPr>
          <a:xfrm>
            <a:off x="228600" y="1524000"/>
            <a:ext cx="4572000" cy="2246769"/>
          </a:xfrm>
          <a:prstGeom prst="rect">
            <a:avLst/>
          </a:prstGeom>
        </p:spPr>
        <p:txBody>
          <a:bodyPr wrap="square">
            <a:spAutoFit/>
          </a:bodyPr>
          <a:lstStyle/>
          <a:p>
            <a:pPr algn="just"/>
            <a:r>
              <a:rPr lang="en-US" sz="2000" dirty="0" smtClean="0">
                <a:solidFill>
                  <a:schemeClr val="bg1"/>
                </a:solidFill>
              </a:rPr>
              <a:t>Bullet M is the latest version of the popular </a:t>
            </a:r>
            <a:r>
              <a:rPr lang="en-US" sz="2000" dirty="0" err="1" smtClean="0">
                <a:solidFill>
                  <a:schemeClr val="bg1"/>
                </a:solidFill>
              </a:rPr>
              <a:t>Ubiquiti</a:t>
            </a:r>
            <a:r>
              <a:rPr lang="en-US" sz="2000" dirty="0" smtClean="0">
                <a:solidFill>
                  <a:schemeClr val="bg1"/>
                </a:solidFill>
              </a:rPr>
              <a:t> Bullet. Like its predecessor, Bullet M is a wireless radio with an integrated Type N RF connector that can be directly plugged in to any antenna to create a powerful and robust outdoor Access Point, Client, or Bridge.</a:t>
            </a:r>
            <a:endParaRPr lang="en-US" sz="2000" dirty="0">
              <a:solidFill>
                <a:schemeClr val="bg1"/>
              </a:solidFill>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0"/>
            <a:ext cx="7972452" cy="1143000"/>
          </a:xfrm>
        </p:spPr>
        <p:txBody>
          <a:bodyPr>
            <a:normAutofit/>
          </a:bodyPr>
          <a:lstStyle/>
          <a:p>
            <a:pPr algn="l"/>
            <a:r>
              <a:rPr lang="en-US" sz="3600" b="1" u="sng" dirty="0" smtClean="0">
                <a:solidFill>
                  <a:schemeClr val="bg2"/>
                </a:solidFill>
              </a:rPr>
              <a:t>Rocket:</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a:xfrm>
            <a:off x="6781800" y="6492875"/>
            <a:ext cx="2133600" cy="365125"/>
          </a:xfrm>
        </p:spPr>
        <p:txBody>
          <a:bodyPr/>
          <a:lstStyle/>
          <a:p>
            <a:fld id="{A27A9C8C-05CF-4E71-B127-56E87FBC16EB}" type="slidenum">
              <a:rPr lang="zh-CN" altLang="en-US" sz="2000" smtClean="0">
                <a:solidFill>
                  <a:schemeClr val="tx1"/>
                </a:solidFill>
              </a:rPr>
              <a:pPr/>
              <a:t>35</a:t>
            </a:fld>
            <a:endParaRPr lang="zh-CN" altLang="en-US" sz="2000" dirty="0">
              <a:solidFill>
                <a:schemeClr val="tx1"/>
              </a:solidFill>
            </a:endParaRPr>
          </a:p>
        </p:txBody>
      </p:sp>
      <p:pic>
        <p:nvPicPr>
          <p:cNvPr id="41985" name="Picture 1"/>
          <p:cNvPicPr>
            <a:picLocks noGrp="1" noChangeAspect="1" noChangeArrowheads="1"/>
          </p:cNvPicPr>
          <p:nvPr>
            <p:ph idx="1"/>
          </p:nvPr>
        </p:nvPicPr>
        <p:blipFill>
          <a:blip r:embed="rId3"/>
          <a:srcRect/>
          <a:stretch>
            <a:fillRect/>
          </a:stretch>
        </p:blipFill>
        <p:spPr bwMode="auto">
          <a:xfrm>
            <a:off x="1676400" y="2286000"/>
            <a:ext cx="6858000" cy="4572000"/>
          </a:xfrm>
          <a:prstGeom prst="rect">
            <a:avLst/>
          </a:prstGeom>
          <a:noFill/>
          <a:ln w="9525">
            <a:noFill/>
            <a:miter lim="800000"/>
            <a:headEnd/>
            <a:tailEnd/>
          </a:ln>
          <a:effectLst/>
        </p:spPr>
      </p:pic>
      <p:sp>
        <p:nvSpPr>
          <p:cNvPr id="6" name="Rectangle 5"/>
          <p:cNvSpPr/>
          <p:nvPr/>
        </p:nvSpPr>
        <p:spPr>
          <a:xfrm>
            <a:off x="2362200" y="914400"/>
            <a:ext cx="5943600" cy="1200329"/>
          </a:xfrm>
          <a:prstGeom prst="rect">
            <a:avLst/>
          </a:prstGeom>
        </p:spPr>
        <p:txBody>
          <a:bodyPr wrap="square">
            <a:spAutoFit/>
          </a:bodyPr>
          <a:lstStyle/>
          <a:p>
            <a:pPr algn="just"/>
            <a:r>
              <a:rPr lang="en-US" dirty="0" smtClean="0">
                <a:solidFill>
                  <a:schemeClr val="bg1"/>
                </a:solidFill>
              </a:rPr>
              <a:t>Rocket M is a rugged, hi-power, very linear 2x2 MIMO radio with enhanced receiver performance. It features incredible range performance (50+km) and breakthrough speed (150+Mbps real TCP/IP).</a:t>
            </a:r>
            <a:endParaRPr lang="en-US" dirty="0">
              <a:solidFill>
                <a:schemeClr val="bg1"/>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Rocket with dish and its specification:</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36</a:t>
            </a:fld>
            <a:endParaRPr lang="zh-CN" altLang="en-US" sz="2000" dirty="0">
              <a:solidFill>
                <a:schemeClr val="tx1"/>
              </a:solidFill>
            </a:endParaRPr>
          </a:p>
        </p:txBody>
      </p:sp>
      <p:pic>
        <p:nvPicPr>
          <p:cNvPr id="5" name="Content Placeholder 4" descr="Rocket M with Dish"/>
          <p:cNvPicPr>
            <a:picLocks noGrp="1"/>
          </p:cNvPicPr>
          <p:nvPr>
            <p:ph idx="1"/>
          </p:nvPr>
        </p:nvPicPr>
        <p:blipFill>
          <a:blip r:embed="rId3"/>
          <a:srcRect/>
          <a:stretch>
            <a:fillRect/>
          </a:stretch>
        </p:blipFill>
        <p:spPr bwMode="auto">
          <a:xfrm>
            <a:off x="0" y="1752600"/>
            <a:ext cx="4572000" cy="4525963"/>
          </a:xfrm>
          <a:prstGeom prst="rect">
            <a:avLst/>
          </a:prstGeom>
          <a:noFill/>
          <a:ln w="9525">
            <a:noFill/>
            <a:miter lim="800000"/>
            <a:headEnd/>
            <a:tailEnd/>
          </a:ln>
        </p:spPr>
      </p:pic>
      <p:pic>
        <p:nvPicPr>
          <p:cNvPr id="40962" name="Picture 2"/>
          <p:cNvPicPr>
            <a:picLocks noChangeAspect="1" noChangeArrowheads="1"/>
          </p:cNvPicPr>
          <p:nvPr/>
        </p:nvPicPr>
        <p:blipFill>
          <a:blip r:embed="rId4"/>
          <a:srcRect/>
          <a:stretch>
            <a:fillRect/>
          </a:stretch>
        </p:blipFill>
        <p:spPr bwMode="auto">
          <a:xfrm>
            <a:off x="4648200" y="1752600"/>
            <a:ext cx="4495800" cy="44958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Fiber media converter:</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752600"/>
            <a:ext cx="8229600" cy="1143000"/>
          </a:xfrm>
        </p:spPr>
        <p:txBody>
          <a:bodyPr>
            <a:noAutofit/>
          </a:bodyPr>
          <a:lstStyle/>
          <a:p>
            <a:pPr algn="just"/>
            <a:r>
              <a:rPr lang="en-US" sz="2400" dirty="0" smtClean="0">
                <a:solidFill>
                  <a:schemeClr val="bg1"/>
                </a:solidFill>
              </a:rPr>
              <a:t>A fiber media converter is a simple networking device that makes it possible to connect two dissimilar media types such as twisted pair with fiber optic cabling. </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37</a:t>
            </a:fld>
            <a:endParaRPr lang="zh-CN" altLang="en-US" sz="2000" dirty="0">
              <a:solidFill>
                <a:schemeClr val="tx1"/>
              </a:solidFill>
            </a:endParaRPr>
          </a:p>
        </p:txBody>
      </p:sp>
      <p:pic>
        <p:nvPicPr>
          <p:cNvPr id="6" name="Picture 5"/>
          <p:cNvPicPr/>
          <p:nvPr/>
        </p:nvPicPr>
        <p:blipFill>
          <a:blip r:embed="rId3"/>
          <a:srcRect/>
          <a:stretch>
            <a:fillRect/>
          </a:stretch>
        </p:blipFill>
        <p:spPr bwMode="auto">
          <a:xfrm>
            <a:off x="2057400" y="3505200"/>
            <a:ext cx="5181600" cy="2362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Router:</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533400" y="1447800"/>
            <a:ext cx="8229600" cy="1981199"/>
          </a:xfrm>
        </p:spPr>
        <p:txBody>
          <a:bodyPr>
            <a:normAutofit/>
          </a:bodyPr>
          <a:lstStyle/>
          <a:p>
            <a:pPr algn="just"/>
            <a:r>
              <a:rPr lang="en-US" sz="2000" dirty="0" smtClean="0">
                <a:solidFill>
                  <a:schemeClr val="bg1"/>
                </a:solidFill>
              </a:rPr>
              <a:t>A router is an internetworking device that forwards packets between networks by processing the routing information included in the packet or datagram (Internet protocol information from layer 3). The routing information is often processed in conjunction with the routing table (or forwarding table). A router uses its routing table to determine where to forward packets.</a:t>
            </a:r>
            <a:endParaRPr lang="zh-CN" altLang="en-US" sz="20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38</a:t>
            </a:fld>
            <a:endParaRPr lang="zh-CN" altLang="en-US" sz="2000" dirty="0">
              <a:solidFill>
                <a:schemeClr val="tx1"/>
              </a:solidFill>
            </a:endParaRPr>
          </a:p>
        </p:txBody>
      </p:sp>
      <p:pic>
        <p:nvPicPr>
          <p:cNvPr id="5" name="Picture 4" descr="C:\Users\Rifatul Islam Himel\579_l.jpg"/>
          <p:cNvPicPr/>
          <p:nvPr/>
        </p:nvPicPr>
        <p:blipFill>
          <a:blip r:embed="rId3"/>
          <a:srcRect/>
          <a:stretch>
            <a:fillRect/>
          </a:stretch>
        </p:blipFill>
        <p:spPr bwMode="auto">
          <a:xfrm>
            <a:off x="2438400" y="3810000"/>
            <a:ext cx="4533900" cy="285152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Wireless Router:</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1"/>
            <a:ext cx="8001000" cy="2286000"/>
          </a:xfrm>
        </p:spPr>
        <p:txBody>
          <a:bodyPr>
            <a:normAutofit/>
          </a:bodyPr>
          <a:lstStyle/>
          <a:p>
            <a:pPr algn="just"/>
            <a:r>
              <a:rPr lang="en-US" sz="2200" dirty="0" smtClean="0">
                <a:solidFill>
                  <a:schemeClr val="bg1"/>
                </a:solidFill>
              </a:rPr>
              <a:t>Wireless router (</a:t>
            </a:r>
            <a:r>
              <a:rPr lang="en-US" sz="2200" dirty="0" err="1" smtClean="0">
                <a:solidFill>
                  <a:schemeClr val="bg1"/>
                </a:solidFill>
              </a:rPr>
              <a:t>Netgear</a:t>
            </a:r>
            <a:r>
              <a:rPr lang="en-US" sz="2200" dirty="0" smtClean="0">
                <a:solidFill>
                  <a:schemeClr val="bg1"/>
                </a:solidFill>
              </a:rPr>
              <a:t>) works both as a router and wireless access point to the client. From its switch port, 4 pc can be connected without any external switch port. It has wireless antenna. So, a pc or laptop can be connected without wire.</a:t>
            </a:r>
            <a:endParaRPr lang="zh-CN" altLang="en-US" sz="22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39</a:t>
            </a:fld>
            <a:endParaRPr lang="zh-CN" altLang="en-US" sz="2000" dirty="0">
              <a:solidFill>
                <a:schemeClr val="tx1"/>
              </a:solidFill>
            </a:endParaRPr>
          </a:p>
        </p:txBody>
      </p:sp>
      <p:pic>
        <p:nvPicPr>
          <p:cNvPr id="5" name="Picture 4"/>
          <p:cNvPicPr/>
          <p:nvPr/>
        </p:nvPicPr>
        <p:blipFill>
          <a:blip r:embed="rId3"/>
          <a:srcRect/>
          <a:stretch>
            <a:fillRect/>
          </a:stretch>
        </p:blipFill>
        <p:spPr bwMode="auto">
          <a:xfrm>
            <a:off x="2286000" y="3657600"/>
            <a:ext cx="4942232" cy="2295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62000" y="228600"/>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Contents (Cont,,,):</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a:xfrm>
            <a:off x="6629400" y="6324600"/>
            <a:ext cx="2133600" cy="365125"/>
          </a:xfrm>
        </p:spPr>
        <p:txBody>
          <a:bodyPr/>
          <a:lstStyle/>
          <a:p>
            <a:fld id="{A27A9C8C-05CF-4E71-B127-56E87FBC16EB}" type="slidenum">
              <a:rPr lang="zh-CN" altLang="en-US" sz="2000" smtClean="0">
                <a:solidFill>
                  <a:schemeClr val="tx1"/>
                </a:solidFill>
              </a:rPr>
              <a:pPr/>
              <a:t>4</a:t>
            </a:fld>
            <a:endParaRPr lang="zh-CN" altLang="en-US" sz="2000">
              <a:solidFill>
                <a:schemeClr val="tx1"/>
              </a:solidFill>
            </a:endParaRPr>
          </a:p>
        </p:txBody>
      </p:sp>
      <p:sp>
        <p:nvSpPr>
          <p:cNvPr id="5" name="内容占位符 2"/>
          <p:cNvSpPr>
            <a:spLocks noGrp="1"/>
          </p:cNvSpPr>
          <p:nvPr>
            <p:ph idx="1"/>
          </p:nvPr>
        </p:nvSpPr>
        <p:spPr>
          <a:xfrm>
            <a:off x="457200" y="1219200"/>
            <a:ext cx="8229600" cy="5638800"/>
          </a:xfrm>
        </p:spPr>
        <p:txBody>
          <a:bodyPr>
            <a:normAutofit/>
          </a:bodyPr>
          <a:lstStyle/>
          <a:p>
            <a:pPr lvl="3"/>
            <a:r>
              <a:rPr lang="en-US" altLang="zh-CN" sz="1800" dirty="0" smtClean="0">
                <a:solidFill>
                  <a:schemeClr val="bg2"/>
                </a:solidFill>
                <a:latin typeface="Arial Unicode MS" pitchFamily="34" charset="-122"/>
                <a:ea typeface="Arial Unicode MS" pitchFamily="34" charset="-122"/>
                <a:cs typeface="Arial Unicode MS" pitchFamily="34" charset="-122"/>
              </a:rPr>
              <a:t>Communication protocol</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OSI model</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Network interface card</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Data transmission by NIC</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Data reception by NIC</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POPs list of ANL</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Connectivity</a:t>
            </a:r>
          </a:p>
          <a:p>
            <a:pPr lvl="3"/>
            <a:r>
              <a:rPr lang="en-US" altLang="zh-CN" sz="1800" dirty="0" smtClean="0">
                <a:solidFill>
                  <a:schemeClr val="bg1">
                    <a:lumMod val="95000"/>
                  </a:schemeClr>
                </a:solidFill>
                <a:latin typeface="Arial" pitchFamily="34" charset="0"/>
                <a:ea typeface="Arial Unicode MS" pitchFamily="34" charset="-122"/>
                <a:cs typeface="Arial" pitchFamily="34" charset="0"/>
              </a:rPr>
              <a:t>Devices</a:t>
            </a:r>
          </a:p>
          <a:p>
            <a:pPr lvl="3"/>
            <a:r>
              <a:rPr lang="en-US" altLang="zh-CN" sz="1800" dirty="0" smtClean="0">
                <a:solidFill>
                  <a:schemeClr val="bg1">
                    <a:lumMod val="95000"/>
                  </a:schemeClr>
                </a:solidFill>
                <a:latin typeface="Arial" pitchFamily="34" charset="0"/>
                <a:ea typeface="Arial Unicode MS" pitchFamily="34" charset="-122"/>
                <a:cs typeface="Arial" pitchFamily="34" charset="0"/>
              </a:rPr>
              <a:t>Configuring</a:t>
            </a:r>
          </a:p>
          <a:p>
            <a:r>
              <a:rPr lang="en-US" altLang="zh-CN" sz="2400" dirty="0" smtClean="0">
                <a:solidFill>
                  <a:schemeClr val="bg1">
                    <a:lumMod val="95000"/>
                  </a:schemeClr>
                </a:solidFill>
                <a:latin typeface="Arial" pitchFamily="34" charset="0"/>
                <a:ea typeface="Arial Unicode MS" pitchFamily="34" charset="-122"/>
                <a:cs typeface="Arial" pitchFamily="34" charset="0"/>
              </a:rPr>
              <a:t>Network monitoring in ANL</a:t>
            </a:r>
          </a:p>
          <a:p>
            <a:pPr lvl="3"/>
            <a:r>
              <a:rPr lang="en-US" altLang="zh-CN" sz="1800" dirty="0" smtClean="0">
                <a:solidFill>
                  <a:schemeClr val="bg1"/>
                </a:solidFill>
                <a:latin typeface="Arial" pitchFamily="34" charset="0"/>
                <a:ea typeface="Arial Unicode MS" pitchFamily="34" charset="-122"/>
                <a:cs typeface="Arial" pitchFamily="34" charset="0"/>
              </a:rPr>
              <a:t>Network status monitoring</a:t>
            </a:r>
          </a:p>
          <a:p>
            <a:pPr lvl="3"/>
            <a:r>
              <a:rPr lang="en-US" altLang="zh-CN" sz="1800" dirty="0" smtClean="0">
                <a:solidFill>
                  <a:schemeClr val="bg1"/>
                </a:solidFill>
                <a:latin typeface="Arial" pitchFamily="34" charset="0"/>
                <a:ea typeface="Arial Unicode MS" pitchFamily="34" charset="-122"/>
                <a:cs typeface="Arial" pitchFamily="34" charset="0"/>
              </a:rPr>
              <a:t>Network monitoring dash-board</a:t>
            </a:r>
          </a:p>
          <a:p>
            <a:pPr lvl="3"/>
            <a:r>
              <a:rPr lang="en-US" altLang="zh-CN" sz="1800" dirty="0" smtClean="0">
                <a:solidFill>
                  <a:schemeClr val="bg1"/>
                </a:solidFill>
                <a:latin typeface="Arial" pitchFamily="34" charset="0"/>
                <a:ea typeface="Arial Unicode MS" pitchFamily="34" charset="-122"/>
                <a:cs typeface="Arial" pitchFamily="34" charset="0"/>
              </a:rPr>
              <a:t>Radio device monitoring</a:t>
            </a:r>
          </a:p>
          <a:p>
            <a:pPr lvl="3"/>
            <a:r>
              <a:rPr lang="en-US" altLang="zh-CN" sz="1800" dirty="0" smtClean="0">
                <a:solidFill>
                  <a:schemeClr val="bg1"/>
                </a:solidFill>
                <a:latin typeface="Arial" pitchFamily="34" charset="0"/>
                <a:ea typeface="Arial Unicode MS" pitchFamily="34" charset="-122"/>
                <a:cs typeface="Arial" pitchFamily="34" charset="0"/>
              </a:rPr>
              <a:t>Router checking</a:t>
            </a:r>
          </a:p>
          <a:p>
            <a:pPr lvl="3"/>
            <a:r>
              <a:rPr lang="en-US" altLang="zh-CN" sz="1800" dirty="0" smtClean="0">
                <a:latin typeface="Arial" pitchFamily="34" charset="0"/>
                <a:ea typeface="Arial Unicode MS" pitchFamily="34" charset="-122"/>
                <a:cs typeface="Arial" pitchFamily="34" charset="0"/>
              </a:rPr>
              <a:t>Download and upload speed checking</a:t>
            </a:r>
          </a:p>
          <a:p>
            <a:pPr lvl="3"/>
            <a:r>
              <a:rPr lang="en-US" altLang="zh-CN" sz="1800" dirty="0" smtClean="0">
                <a:latin typeface="Arial" pitchFamily="34" charset="0"/>
                <a:ea typeface="Arial Unicode MS" pitchFamily="34" charset="-122"/>
                <a:cs typeface="Arial" pitchFamily="34" charset="0"/>
              </a:rPr>
              <a:t>Fiber monitoring</a:t>
            </a:r>
          </a:p>
          <a:p>
            <a:pPr lvl="3"/>
            <a:endParaRPr lang="en-US" altLang="zh-CN" sz="1800" dirty="0" smtClean="0">
              <a:solidFill>
                <a:schemeClr val="bg1">
                  <a:lumMod val="95000"/>
                </a:schemeClr>
              </a:solidFill>
              <a:latin typeface="Arial" pitchFamily="34" charset="0"/>
              <a:ea typeface="Arial Unicode MS" pitchFamily="34" charset="-122"/>
              <a:cs typeface="Arial" pitchFamily="34" charset="0"/>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Switch:</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533400" y="1295400"/>
            <a:ext cx="8229600" cy="685800"/>
          </a:xfrm>
        </p:spPr>
        <p:txBody>
          <a:bodyPr>
            <a:noAutofit/>
          </a:bodyPr>
          <a:lstStyle/>
          <a:p>
            <a:pPr algn="just"/>
            <a:r>
              <a:rPr lang="en-US" sz="2000" dirty="0" smtClean="0">
                <a:solidFill>
                  <a:schemeClr val="bg1"/>
                </a:solidFill>
              </a:rPr>
              <a:t>A network switch is a device that forwards and filters OSI layer 2 </a:t>
            </a:r>
            <a:r>
              <a:rPr lang="en-US" sz="2000" dirty="0" err="1" smtClean="0">
                <a:solidFill>
                  <a:schemeClr val="bg1"/>
                </a:solidFill>
              </a:rPr>
              <a:t>datagrams</a:t>
            </a:r>
            <a:r>
              <a:rPr lang="en-US" sz="2000" dirty="0" smtClean="0">
                <a:solidFill>
                  <a:schemeClr val="bg1"/>
                </a:solidFill>
              </a:rPr>
              <a:t> between ports based on the MAC addresses in the packets.</a:t>
            </a:r>
            <a:endParaRPr lang="zh-CN" altLang="en-US" sz="20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40</a:t>
            </a:fld>
            <a:endParaRPr lang="zh-CN" altLang="en-US" sz="2000" dirty="0">
              <a:solidFill>
                <a:schemeClr val="tx1"/>
              </a:solidFill>
            </a:endParaRPr>
          </a:p>
        </p:txBody>
      </p:sp>
      <p:pic>
        <p:nvPicPr>
          <p:cNvPr id="5" name="Picture 4" descr="C:\Users\Rifatul Islam Himel\images.jpg"/>
          <p:cNvPicPr/>
          <p:nvPr/>
        </p:nvPicPr>
        <p:blipFill>
          <a:blip r:embed="rId3"/>
          <a:srcRect/>
          <a:stretch>
            <a:fillRect/>
          </a:stretch>
        </p:blipFill>
        <p:spPr bwMode="auto">
          <a:xfrm>
            <a:off x="2971800" y="2286000"/>
            <a:ext cx="3419475" cy="1333500"/>
          </a:xfrm>
          <a:prstGeom prst="rect">
            <a:avLst/>
          </a:prstGeom>
          <a:noFill/>
          <a:ln w="9525">
            <a:noFill/>
            <a:miter lim="800000"/>
            <a:headEnd/>
            <a:tailEnd/>
          </a:ln>
        </p:spPr>
      </p:pic>
      <p:sp>
        <p:nvSpPr>
          <p:cNvPr id="6" name="标题 1"/>
          <p:cNvSpPr txBox="1">
            <a:spLocks/>
          </p:cNvSpPr>
          <p:nvPr/>
        </p:nvSpPr>
        <p:spPr>
          <a:xfrm>
            <a:off x="381000" y="3429000"/>
            <a:ext cx="7972452"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sng" strike="noStrike" kern="1200" cap="none" spc="0" normalizeH="0" baseline="0" noProof="0" dirty="0" smtClean="0">
                <a:ln>
                  <a:noFill/>
                </a:ln>
                <a:solidFill>
                  <a:schemeClr val="bg2"/>
                </a:solidFill>
                <a:effectLst/>
                <a:uLnTx/>
                <a:uFillTx/>
                <a:latin typeface="+mj-lt"/>
                <a:ea typeface="+mj-ea"/>
                <a:cs typeface="+mj-cs"/>
              </a:rPr>
              <a:t>Repeater and hub:</a:t>
            </a:r>
            <a:endParaRPr kumimoji="0" lang="zh-CN" altLang="en-US" sz="3600" b="0" i="0" u="none" strike="noStrike" kern="1200" cap="none" spc="0" normalizeH="0" baseline="0" noProof="0" dirty="0">
              <a:ln>
                <a:noFill/>
              </a:ln>
              <a:solidFill>
                <a:srgbClr val="FFC000"/>
              </a:solidFill>
              <a:effectLst/>
              <a:uLnTx/>
              <a:uFillTx/>
              <a:latin typeface="Arial Unicode MS" pitchFamily="34" charset="-122"/>
              <a:ea typeface="Arial Unicode MS" pitchFamily="34" charset="-122"/>
              <a:cs typeface="Arial Unicode MS" pitchFamily="34" charset="-122"/>
            </a:endParaRPr>
          </a:p>
        </p:txBody>
      </p:sp>
      <p:sp>
        <p:nvSpPr>
          <p:cNvPr id="7" name="内容占位符 2"/>
          <p:cNvSpPr txBox="1">
            <a:spLocks/>
          </p:cNvSpPr>
          <p:nvPr/>
        </p:nvSpPr>
        <p:spPr>
          <a:xfrm>
            <a:off x="685800" y="4419600"/>
            <a:ext cx="8229600" cy="1143000"/>
          </a:xfrm>
          <a:prstGeom prst="rect">
            <a:avLst/>
          </a:prstGeom>
        </p:spPr>
        <p:txBody>
          <a:bodyPr vert="horz" lIns="91440" tIns="45720" rIns="91440" bIns="45720" rtlCol="0">
            <a:noAutofit/>
          </a:bodyPr>
          <a:lstStyle/>
          <a:p>
            <a:pPr marL="342900" lvl="0" indent="-342900" algn="just">
              <a:spcBef>
                <a:spcPct val="20000"/>
              </a:spcBef>
              <a:buFont typeface="Arial" pitchFamily="34" charset="0"/>
              <a:buChar char="•"/>
            </a:pPr>
            <a:r>
              <a:rPr kumimoji="0" lang="en-US" sz="2000" b="0" i="0" u="none" strike="noStrike" kern="1200" cap="none" spc="0" normalizeH="0" baseline="0" noProof="0" dirty="0" smtClean="0">
                <a:ln>
                  <a:noFill/>
                </a:ln>
                <a:solidFill>
                  <a:schemeClr val="bg1"/>
                </a:solidFill>
                <a:effectLst/>
                <a:uLnTx/>
                <a:uFillTx/>
                <a:latin typeface="Arial" pitchFamily="34" charset="0"/>
                <a:cs typeface="Arial" pitchFamily="34" charset="0"/>
              </a:rPr>
              <a:t>A repeater </a:t>
            </a:r>
            <a:r>
              <a:rPr lang="en-US" sz="2000" dirty="0" smtClean="0">
                <a:solidFill>
                  <a:schemeClr val="bg1"/>
                </a:solidFill>
                <a:latin typeface="Arial" pitchFamily="34" charset="0"/>
                <a:cs typeface="Arial" pitchFamily="34" charset="0"/>
              </a:rPr>
              <a:t>is an electronic device that receives a network signal, cleans it of unnecessary noise, and regenerates it.</a:t>
            </a:r>
          </a:p>
          <a:p>
            <a:pPr marL="342900" lvl="0" indent="-342900" algn="just">
              <a:spcBef>
                <a:spcPct val="20000"/>
              </a:spcBef>
              <a:buFont typeface="Arial" pitchFamily="34" charset="0"/>
              <a:buChar char="•"/>
            </a:pPr>
            <a:r>
              <a:rPr kumimoji="0" lang="en-US" altLang="zh-CN" sz="2000" b="0" i="0" u="none" strike="noStrike" kern="1200" cap="none" spc="0" normalizeH="0" baseline="0" noProof="0" dirty="0" smtClean="0">
                <a:ln>
                  <a:noFill/>
                </a:ln>
                <a:solidFill>
                  <a:schemeClr val="bg1"/>
                </a:solidFill>
                <a:effectLst/>
                <a:uLnTx/>
                <a:uFillTx/>
                <a:latin typeface="Arial Unicode MS" pitchFamily="34" charset="-122"/>
                <a:ea typeface="Arial Unicode MS" pitchFamily="34" charset="-122"/>
                <a:cs typeface="Arial Unicode MS" pitchFamily="34" charset="-122"/>
              </a:rPr>
              <a:t>In star topology, every device has a dedicated point to point</a:t>
            </a:r>
            <a:r>
              <a:rPr kumimoji="0" lang="en-US" altLang="zh-CN" sz="2000" b="0" i="0" u="none" strike="noStrike" kern="1200" cap="none" spc="0" normalizeH="0" noProof="0" dirty="0" smtClean="0">
                <a:ln>
                  <a:noFill/>
                </a:ln>
                <a:solidFill>
                  <a:schemeClr val="bg1"/>
                </a:solidFill>
                <a:effectLst/>
                <a:uLnTx/>
                <a:uFillTx/>
                <a:latin typeface="Arial Unicode MS" pitchFamily="34" charset="-122"/>
                <a:ea typeface="Arial Unicode MS" pitchFamily="34" charset="-122"/>
                <a:cs typeface="Arial Unicode MS" pitchFamily="34" charset="-122"/>
              </a:rPr>
              <a:t> link to a the central controller, it is known as hub.</a:t>
            </a:r>
            <a:endParaRPr kumimoji="0" lang="zh-CN" altLang="en-US" sz="2000" b="0" i="0" u="none" strike="noStrike" kern="1200" cap="none" spc="0" normalizeH="0" baseline="0" noProof="0" dirty="0">
              <a:ln>
                <a:noFill/>
              </a:ln>
              <a:solidFill>
                <a:schemeClr val="bg1"/>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6000"/>
            <a:ext cx="7972452" cy="1143000"/>
          </a:xfrm>
        </p:spPr>
        <p:txBody>
          <a:bodyPr>
            <a:normAutofit/>
          </a:bodyPr>
          <a:lstStyle/>
          <a:p>
            <a:pPr algn="l"/>
            <a:r>
              <a:rPr lang="en-US" sz="3600" b="1" u="sng" dirty="0" smtClean="0">
                <a:solidFill>
                  <a:schemeClr val="bg2"/>
                </a:solidFill>
              </a:rPr>
              <a:t>SFP:</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371600"/>
            <a:ext cx="8229600" cy="1219200"/>
          </a:xfrm>
        </p:spPr>
        <p:txBody>
          <a:bodyPr>
            <a:normAutofit/>
          </a:bodyPr>
          <a:lstStyle/>
          <a:p>
            <a:pPr algn="just"/>
            <a:r>
              <a:rPr lang="en-US" sz="2000" dirty="0" smtClean="0">
                <a:solidFill>
                  <a:schemeClr val="bg1"/>
                </a:solidFill>
              </a:rPr>
              <a:t>ODF stands for optical distribution frame. It is a passive device which terminates cable and allowing arbitrary interconnections to be made. Optical fiber is housed in it. </a:t>
            </a:r>
            <a:endParaRPr lang="zh-CN" altLang="en-US" sz="20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41</a:t>
            </a:fld>
            <a:endParaRPr lang="zh-CN" altLang="en-US" sz="2000" dirty="0">
              <a:solidFill>
                <a:schemeClr val="tx1"/>
              </a:solidFill>
            </a:endParaRPr>
          </a:p>
        </p:txBody>
      </p:sp>
      <p:sp>
        <p:nvSpPr>
          <p:cNvPr id="5" name="标题 1"/>
          <p:cNvSpPr txBox="1">
            <a:spLocks/>
          </p:cNvSpPr>
          <p:nvPr/>
        </p:nvSpPr>
        <p:spPr>
          <a:xfrm>
            <a:off x="866748" y="427038"/>
            <a:ext cx="7972452"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sng" strike="noStrike" kern="1200" cap="none" spc="0" normalizeH="0" baseline="0" noProof="0" dirty="0" smtClean="0">
                <a:ln>
                  <a:noFill/>
                </a:ln>
                <a:solidFill>
                  <a:schemeClr val="bg2"/>
                </a:solidFill>
                <a:effectLst/>
                <a:uLnTx/>
                <a:uFillTx/>
                <a:latin typeface="+mj-lt"/>
                <a:ea typeface="+mj-ea"/>
                <a:cs typeface="+mj-cs"/>
              </a:rPr>
              <a:t>ODF:</a:t>
            </a:r>
            <a:endParaRPr kumimoji="0" lang="zh-CN" altLang="en-US" sz="3600" b="0" i="0" u="none" strike="noStrike" kern="1200" cap="none" spc="0" normalizeH="0" baseline="0" noProof="0" dirty="0">
              <a:ln>
                <a:noFill/>
              </a:ln>
              <a:solidFill>
                <a:srgbClr val="FFC000"/>
              </a:solidFill>
              <a:effectLst/>
              <a:uLnTx/>
              <a:uFillTx/>
              <a:latin typeface="Arial Unicode MS" pitchFamily="34" charset="-122"/>
              <a:ea typeface="Arial Unicode MS" pitchFamily="34" charset="-122"/>
              <a:cs typeface="Arial Unicode MS" pitchFamily="34" charset="-122"/>
            </a:endParaRPr>
          </a:p>
        </p:txBody>
      </p:sp>
      <p:sp>
        <p:nvSpPr>
          <p:cNvPr id="6" name="内容占位符 2"/>
          <p:cNvSpPr txBox="1">
            <a:spLocks/>
          </p:cNvSpPr>
          <p:nvPr/>
        </p:nvSpPr>
        <p:spPr>
          <a:xfrm>
            <a:off x="533400" y="3657600"/>
            <a:ext cx="8229600" cy="121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000" b="0" i="0" u="none" strike="noStrike" kern="1200" cap="none" spc="0" normalizeH="0" baseline="0" noProof="0" dirty="0">
              <a:ln>
                <a:noFill/>
              </a:ln>
              <a:solidFill>
                <a:schemeClr val="bg1"/>
              </a:solidFill>
              <a:effectLst/>
              <a:uLnTx/>
              <a:uFillTx/>
              <a:latin typeface="Arial Unicode MS" pitchFamily="34" charset="-122"/>
              <a:ea typeface="Arial Unicode MS" pitchFamily="34" charset="-122"/>
              <a:cs typeface="Arial Unicode MS" pitchFamily="34" charset="-122"/>
            </a:endParaRPr>
          </a:p>
        </p:txBody>
      </p:sp>
      <p:sp>
        <p:nvSpPr>
          <p:cNvPr id="7" name="内容占位符 2"/>
          <p:cNvSpPr txBox="1">
            <a:spLocks/>
          </p:cNvSpPr>
          <p:nvPr/>
        </p:nvSpPr>
        <p:spPr>
          <a:xfrm>
            <a:off x="609600" y="3429000"/>
            <a:ext cx="8229600" cy="1219200"/>
          </a:xfrm>
          <a:prstGeom prst="rect">
            <a:avLst/>
          </a:prstGeom>
        </p:spPr>
        <p:txBody>
          <a:bodyPr vert="horz" lIns="91440" tIns="45720" rIns="91440" bIns="45720" rtlCol="0">
            <a:normAutofit/>
          </a:bodyPr>
          <a:lstStyle/>
          <a:p>
            <a:pPr marL="342900" indent="-342900" algn="just">
              <a:spcBef>
                <a:spcPct val="20000"/>
              </a:spcBef>
              <a:buFont typeface="Arial" pitchFamily="34" charset="0"/>
              <a:buChar char="•"/>
            </a:pPr>
            <a:r>
              <a:rPr lang="en-US" sz="2000" dirty="0" smtClean="0">
                <a:solidFill>
                  <a:schemeClr val="bg1"/>
                </a:solidFill>
              </a:rPr>
              <a:t>It is a modular which is used to provide fiber optic connectivity to the client. It can be used instead of media converter in a network.</a:t>
            </a: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zh-CN" altLang="en-US" sz="2000" b="0" i="0" u="none" strike="noStrike" kern="1200" cap="none" spc="0" normalizeH="0" baseline="0" noProof="0" dirty="0">
              <a:ln>
                <a:noFill/>
              </a:ln>
              <a:solidFill>
                <a:schemeClr val="bg1"/>
              </a:solidFill>
              <a:effectLst/>
              <a:uLnTx/>
              <a:uFillTx/>
              <a:latin typeface="Arial Unicode MS" pitchFamily="34" charset="-122"/>
              <a:ea typeface="Arial Unicode MS" pitchFamily="34" charset="-122"/>
              <a:cs typeface="Arial Unicode MS" pitchFamily="34" charset="-122"/>
            </a:endParaRPr>
          </a:p>
        </p:txBody>
      </p:sp>
      <p:sp>
        <p:nvSpPr>
          <p:cNvPr id="8" name="标题 1"/>
          <p:cNvSpPr txBox="1">
            <a:spLocks/>
          </p:cNvSpPr>
          <p:nvPr/>
        </p:nvSpPr>
        <p:spPr>
          <a:xfrm>
            <a:off x="838200" y="4038600"/>
            <a:ext cx="7972452"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b="1" u="sng" dirty="0" smtClean="0">
                <a:solidFill>
                  <a:schemeClr val="bg2"/>
                </a:solidFill>
                <a:latin typeface="+mj-lt"/>
                <a:ea typeface="+mj-ea"/>
                <a:cs typeface="+mj-cs"/>
              </a:rPr>
              <a:t>E1</a:t>
            </a:r>
            <a:r>
              <a:rPr kumimoji="0" lang="en-US" sz="3600" b="1" i="0" u="sng" strike="noStrike" kern="1200" cap="none" spc="0" normalizeH="0" baseline="0" noProof="0" dirty="0" smtClean="0">
                <a:ln>
                  <a:noFill/>
                </a:ln>
                <a:solidFill>
                  <a:schemeClr val="bg2"/>
                </a:solidFill>
                <a:effectLst/>
                <a:uLnTx/>
                <a:uFillTx/>
                <a:latin typeface="+mj-lt"/>
                <a:ea typeface="+mj-ea"/>
                <a:cs typeface="+mj-cs"/>
              </a:rPr>
              <a:t>:</a:t>
            </a:r>
            <a:endParaRPr kumimoji="0" lang="zh-CN" altLang="en-US" sz="3600" b="0" i="0" u="none" strike="noStrike" kern="1200" cap="none" spc="0" normalizeH="0" baseline="0" noProof="0" dirty="0">
              <a:ln>
                <a:noFill/>
              </a:ln>
              <a:solidFill>
                <a:srgbClr val="FFC000"/>
              </a:solidFill>
              <a:effectLst/>
              <a:uLnTx/>
              <a:uFillTx/>
              <a:latin typeface="Arial Unicode MS" pitchFamily="34" charset="-122"/>
              <a:ea typeface="Arial Unicode MS" pitchFamily="34" charset="-122"/>
              <a:cs typeface="Arial Unicode MS" pitchFamily="34" charset="-122"/>
            </a:endParaRPr>
          </a:p>
        </p:txBody>
      </p:sp>
      <p:sp>
        <p:nvSpPr>
          <p:cNvPr id="11" name="内容占位符 2"/>
          <p:cNvSpPr txBox="1">
            <a:spLocks/>
          </p:cNvSpPr>
          <p:nvPr/>
        </p:nvSpPr>
        <p:spPr>
          <a:xfrm>
            <a:off x="457200" y="4953000"/>
            <a:ext cx="8382000" cy="1219200"/>
          </a:xfrm>
          <a:prstGeom prst="rect">
            <a:avLst/>
          </a:prstGeom>
        </p:spPr>
        <p:txBody>
          <a:bodyPr vert="horz" lIns="91440" tIns="45720" rIns="91440" bIns="45720" rtlCol="0">
            <a:normAutofit/>
          </a:bodyPr>
          <a:lstStyle/>
          <a:p>
            <a:pPr lvl="1"/>
            <a:endParaRPr lang="en-US" sz="2000" dirty="0" smtClean="0">
              <a:solidFill>
                <a:schemeClr val="bg1"/>
              </a:solidFill>
            </a:endParaRPr>
          </a:p>
        </p:txBody>
      </p:sp>
      <p:sp>
        <p:nvSpPr>
          <p:cNvPr id="14" name="Rectangle 13"/>
          <p:cNvSpPr/>
          <p:nvPr/>
        </p:nvSpPr>
        <p:spPr>
          <a:xfrm>
            <a:off x="228600" y="5105400"/>
            <a:ext cx="8610600" cy="400110"/>
          </a:xfrm>
          <a:prstGeom prst="rect">
            <a:avLst/>
          </a:prstGeom>
        </p:spPr>
        <p:txBody>
          <a:bodyPr wrap="square">
            <a:spAutoFit/>
          </a:bodyPr>
          <a:lstStyle/>
          <a:p>
            <a:pPr lvl="1">
              <a:buFont typeface="Arial" pitchFamily="34" charset="0"/>
              <a:buChar char="•"/>
            </a:pPr>
            <a:r>
              <a:rPr lang="en-US" sz="2000" dirty="0" smtClean="0">
                <a:solidFill>
                  <a:schemeClr val="bg1"/>
                </a:solidFill>
              </a:rPr>
              <a:t>     It</a:t>
            </a:r>
            <a:r>
              <a:rPr lang="en-US" sz="2000" dirty="0" smtClean="0"/>
              <a:t> </a:t>
            </a:r>
            <a:r>
              <a:rPr lang="en-US" sz="2000" dirty="0" smtClean="0">
                <a:solidFill>
                  <a:schemeClr val="bg1"/>
                </a:solidFill>
              </a:rPr>
              <a:t>is a physical device for data transmission. E1 carries signals at 2 Mbps.</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1"/>
            <a:ext cx="8229600" cy="838199"/>
          </a:xfrm>
        </p:spPr>
        <p:txBody>
          <a:bodyPr>
            <a:normAutofit/>
          </a:bodyPr>
          <a:lstStyle/>
          <a:p>
            <a:pPr algn="just"/>
            <a:r>
              <a:rPr lang="en-US" sz="2400" dirty="0" smtClean="0">
                <a:solidFill>
                  <a:schemeClr val="bg1"/>
                </a:solidFill>
              </a:rPr>
              <a:t>TJB box is a junction point of fiber patch cord and overhead or underground transmission and reception line.</a:t>
            </a:r>
          </a:p>
          <a:p>
            <a:endParaRPr lang="zh-CN" altLang="en-US" sz="18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42</a:t>
            </a:fld>
            <a:endParaRPr lang="zh-CN" altLang="en-US" sz="2000" dirty="0">
              <a:solidFill>
                <a:schemeClr val="tx1"/>
              </a:solidFill>
            </a:endParaRPr>
          </a:p>
        </p:txBody>
      </p:sp>
      <p:sp>
        <p:nvSpPr>
          <p:cNvPr id="5" name="标题 1"/>
          <p:cNvSpPr txBox="1">
            <a:spLocks/>
          </p:cNvSpPr>
          <p:nvPr/>
        </p:nvSpPr>
        <p:spPr>
          <a:xfrm>
            <a:off x="762000" y="228600"/>
            <a:ext cx="7972452"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sng" strike="noStrike" kern="1200" cap="none" spc="0" normalizeH="0" baseline="0" noProof="0" dirty="0" smtClean="0">
                <a:ln>
                  <a:noFill/>
                </a:ln>
                <a:solidFill>
                  <a:schemeClr val="bg2"/>
                </a:solidFill>
                <a:effectLst/>
                <a:uLnTx/>
                <a:uFillTx/>
                <a:latin typeface="+mj-lt"/>
                <a:ea typeface="+mj-ea"/>
                <a:cs typeface="+mj-cs"/>
              </a:rPr>
              <a:t>TJB:</a:t>
            </a:r>
            <a:endParaRPr kumimoji="0" lang="zh-CN" altLang="en-US" sz="3600" b="0" i="0" u="none" strike="noStrike" kern="1200" cap="none" spc="0" normalizeH="0" baseline="0" noProof="0" dirty="0">
              <a:ln>
                <a:noFill/>
              </a:ln>
              <a:solidFill>
                <a:srgbClr val="FFC000"/>
              </a:solidFill>
              <a:effectLst/>
              <a:uLnTx/>
              <a:uFillTx/>
              <a:latin typeface="Arial Unicode MS" pitchFamily="34" charset="-122"/>
              <a:ea typeface="Arial Unicode MS" pitchFamily="34" charset="-122"/>
              <a:cs typeface="Arial Unicode MS" pitchFamily="34" charset="-122"/>
            </a:endParaRPr>
          </a:p>
        </p:txBody>
      </p:sp>
      <p:sp>
        <p:nvSpPr>
          <p:cNvPr id="6" name="标题 1"/>
          <p:cNvSpPr txBox="1">
            <a:spLocks/>
          </p:cNvSpPr>
          <p:nvPr/>
        </p:nvSpPr>
        <p:spPr>
          <a:xfrm>
            <a:off x="685800" y="2514600"/>
            <a:ext cx="7972452"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sng" strike="noStrike" kern="1200" cap="none" spc="0" normalizeH="0" baseline="0" noProof="0" dirty="0" smtClean="0">
                <a:ln>
                  <a:noFill/>
                </a:ln>
                <a:solidFill>
                  <a:schemeClr val="bg2"/>
                </a:solidFill>
                <a:effectLst/>
                <a:uLnTx/>
                <a:uFillTx/>
                <a:latin typeface="+mj-lt"/>
                <a:ea typeface="+mj-ea"/>
                <a:cs typeface="+mj-cs"/>
              </a:rPr>
              <a:t>STM:</a:t>
            </a:r>
            <a:endParaRPr kumimoji="0" lang="zh-CN" altLang="en-US" sz="3600" b="0" i="0" u="none" strike="noStrike" kern="1200" cap="none" spc="0" normalizeH="0" baseline="0" noProof="0" dirty="0">
              <a:ln>
                <a:noFill/>
              </a:ln>
              <a:solidFill>
                <a:srgbClr val="FFC000"/>
              </a:solidFill>
              <a:effectLst/>
              <a:uLnTx/>
              <a:uFillTx/>
              <a:latin typeface="Arial Unicode MS" pitchFamily="34" charset="-122"/>
              <a:ea typeface="Arial Unicode MS" pitchFamily="34" charset="-122"/>
              <a:cs typeface="Arial Unicode MS" pitchFamily="34" charset="-122"/>
            </a:endParaRPr>
          </a:p>
        </p:txBody>
      </p:sp>
      <p:sp>
        <p:nvSpPr>
          <p:cNvPr id="7" name="内容占位符 2"/>
          <p:cNvSpPr txBox="1">
            <a:spLocks/>
          </p:cNvSpPr>
          <p:nvPr/>
        </p:nvSpPr>
        <p:spPr>
          <a:xfrm>
            <a:off x="609600" y="3657600"/>
            <a:ext cx="8229600" cy="2133600"/>
          </a:xfrm>
          <a:prstGeom prst="rect">
            <a:avLst/>
          </a:prstGeom>
        </p:spPr>
        <p:txBody>
          <a:bodyPr vert="horz" lIns="91440" tIns="45720" rIns="91440" bIns="45720" rtlCol="0">
            <a:noAutofit/>
          </a:bodyPr>
          <a:lstStyle/>
          <a:p>
            <a:pPr marL="342900" lvl="0" indent="-342900" algn="just">
              <a:spcBef>
                <a:spcPct val="20000"/>
              </a:spcBef>
              <a:buFont typeface="Arial" pitchFamily="34" charset="0"/>
              <a:buChar char="•"/>
            </a:pPr>
            <a:r>
              <a:rPr lang="en-US" sz="2400" dirty="0" smtClean="0">
                <a:solidFill>
                  <a:schemeClr val="bg1"/>
                </a:solidFill>
              </a:rPr>
              <a:t>The STM-1 (Synchronous Transport Module level-1) is the SDH ITU-T fiber optic network transmission standard. It has a bit rate of 155.52 </a:t>
            </a:r>
            <a:r>
              <a:rPr lang="en-US" sz="2400" dirty="0" err="1" smtClean="0">
                <a:solidFill>
                  <a:schemeClr val="bg1"/>
                </a:solidFill>
              </a:rPr>
              <a:t>Mbit</a:t>
            </a:r>
            <a:r>
              <a:rPr lang="en-US" sz="2400" dirty="0" smtClean="0">
                <a:solidFill>
                  <a:schemeClr val="bg1"/>
                </a:solidFill>
              </a:rPr>
              <a:t>/s. </a:t>
            </a:r>
            <a:endParaRPr kumimoji="0" lang="zh-CN" altLang="en-US" sz="2400" b="0" i="0" u="none" strike="noStrike" kern="1200" cap="none" spc="0" normalizeH="0" baseline="0" noProof="0" dirty="0">
              <a:ln>
                <a:noFill/>
              </a:ln>
              <a:solidFill>
                <a:schemeClr val="bg1"/>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Configuring:</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normAutofit/>
          </a:bodyPr>
          <a:lstStyle/>
          <a:p>
            <a:pPr algn="just"/>
            <a:r>
              <a:rPr lang="en-US" sz="2000" dirty="0" smtClean="0">
                <a:solidFill>
                  <a:schemeClr val="bg1"/>
                </a:solidFill>
                <a:latin typeface="Arial" pitchFamily="34" charset="0"/>
                <a:cs typeface="Arial" pitchFamily="34" charset="0"/>
              </a:rPr>
              <a:t>Configuring a device means making a device active in a network. Without configuring, in a network a device cannot be activated for operation. To establish an active network, most of the physical devices are needed to be configured.</a:t>
            </a:r>
          </a:p>
          <a:p>
            <a:pPr algn="just"/>
            <a:r>
              <a:rPr lang="en-US" altLang="zh-CN" sz="2000" dirty="0" smtClean="0">
                <a:solidFill>
                  <a:schemeClr val="bg1"/>
                </a:solidFill>
                <a:latin typeface="Arial Unicode MS" pitchFamily="34" charset="-122"/>
                <a:ea typeface="Arial Unicode MS" pitchFamily="34" charset="-122"/>
                <a:cs typeface="Arial Unicode MS" pitchFamily="34" charset="-122"/>
              </a:rPr>
              <a:t>Before configuring a device, NIC has to be configured also by providing a static IP or it can get an IP from DHCP server.</a:t>
            </a:r>
            <a:endParaRPr lang="zh-CN" altLang="en-US" sz="20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43</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Configuring a radio device:</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44</a:t>
            </a:fld>
            <a:endParaRPr lang="zh-CN" altLang="en-US" sz="2000" dirty="0">
              <a:solidFill>
                <a:schemeClr val="tx1"/>
              </a:solidFill>
            </a:endParaRPr>
          </a:p>
        </p:txBody>
      </p:sp>
      <p:pic>
        <p:nvPicPr>
          <p:cNvPr id="5" name="Picture 4" descr="D:\Internship pic\Radio\Ip discovery.png"/>
          <p:cNvPicPr/>
          <p:nvPr/>
        </p:nvPicPr>
        <p:blipFill>
          <a:blip r:embed="rId3"/>
          <a:srcRect/>
          <a:stretch>
            <a:fillRect/>
          </a:stretch>
        </p:blipFill>
        <p:spPr bwMode="auto">
          <a:xfrm>
            <a:off x="0" y="1219200"/>
            <a:ext cx="4267200" cy="4343400"/>
          </a:xfrm>
          <a:prstGeom prst="rect">
            <a:avLst/>
          </a:prstGeom>
          <a:noFill/>
          <a:ln w="9525">
            <a:noFill/>
            <a:miter lim="800000"/>
            <a:headEnd/>
            <a:tailEnd/>
          </a:ln>
        </p:spPr>
      </p:pic>
      <p:pic>
        <p:nvPicPr>
          <p:cNvPr id="6" name="Picture 5" descr="D:\Internship pic\Radio\Bullet\4-1.jpg"/>
          <p:cNvPicPr/>
          <p:nvPr/>
        </p:nvPicPr>
        <p:blipFill>
          <a:blip r:embed="rId4"/>
          <a:srcRect/>
          <a:stretch>
            <a:fillRect/>
          </a:stretch>
        </p:blipFill>
        <p:spPr bwMode="auto">
          <a:xfrm>
            <a:off x="4724400" y="1219200"/>
            <a:ext cx="4191000" cy="4343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Configuring a radio device:</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45</a:t>
            </a:fld>
            <a:endParaRPr lang="zh-CN" altLang="en-US" sz="2000" dirty="0">
              <a:solidFill>
                <a:schemeClr val="tx1"/>
              </a:solidFill>
            </a:endParaRPr>
          </a:p>
        </p:txBody>
      </p:sp>
      <p:pic>
        <p:nvPicPr>
          <p:cNvPr id="5" name="Picture 4" descr="D:\Internship pic\Radio\Bullet\11.jpg"/>
          <p:cNvPicPr/>
          <p:nvPr/>
        </p:nvPicPr>
        <p:blipFill>
          <a:blip r:embed="rId3"/>
          <a:srcRect/>
          <a:stretch>
            <a:fillRect/>
          </a:stretch>
        </p:blipFill>
        <p:spPr bwMode="auto">
          <a:xfrm>
            <a:off x="152400" y="1828800"/>
            <a:ext cx="4343400" cy="4343400"/>
          </a:xfrm>
          <a:prstGeom prst="rect">
            <a:avLst/>
          </a:prstGeom>
          <a:noFill/>
          <a:ln w="9525">
            <a:noFill/>
            <a:miter lim="800000"/>
            <a:headEnd/>
            <a:tailEnd/>
          </a:ln>
        </p:spPr>
      </p:pic>
      <p:pic>
        <p:nvPicPr>
          <p:cNvPr id="6" name="Picture 5" descr="D:\Internship pic\Radio\Bullet\13d.jpg"/>
          <p:cNvPicPr/>
          <p:nvPr/>
        </p:nvPicPr>
        <p:blipFill>
          <a:blip r:embed="rId4"/>
          <a:srcRect/>
          <a:stretch>
            <a:fillRect/>
          </a:stretch>
        </p:blipFill>
        <p:spPr bwMode="auto">
          <a:xfrm>
            <a:off x="4572000" y="1828800"/>
            <a:ext cx="4343400" cy="4343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Configuring a wireless router:</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46</a:t>
            </a:fld>
            <a:endParaRPr lang="zh-CN" altLang="en-US" sz="2000" dirty="0">
              <a:solidFill>
                <a:schemeClr val="tx1"/>
              </a:solidFill>
            </a:endParaRPr>
          </a:p>
        </p:txBody>
      </p:sp>
      <p:pic>
        <p:nvPicPr>
          <p:cNvPr id="5" name="Picture 4" descr="D:\Internship pic\others\Router\5.png"/>
          <p:cNvPicPr/>
          <p:nvPr/>
        </p:nvPicPr>
        <p:blipFill>
          <a:blip r:embed="rId3"/>
          <a:srcRect/>
          <a:stretch>
            <a:fillRect/>
          </a:stretch>
        </p:blipFill>
        <p:spPr bwMode="auto">
          <a:xfrm>
            <a:off x="4495800" y="1600200"/>
            <a:ext cx="4648200" cy="4648200"/>
          </a:xfrm>
          <a:prstGeom prst="rect">
            <a:avLst/>
          </a:prstGeom>
          <a:noFill/>
          <a:ln w="9525">
            <a:noFill/>
            <a:miter lim="800000"/>
            <a:headEnd/>
            <a:tailEnd/>
          </a:ln>
        </p:spPr>
      </p:pic>
      <p:pic>
        <p:nvPicPr>
          <p:cNvPr id="6" name="Picture 5" descr="D:\Internship pic\others\Router\2.png"/>
          <p:cNvPicPr/>
          <p:nvPr/>
        </p:nvPicPr>
        <p:blipFill>
          <a:blip r:embed="rId4"/>
          <a:srcRect/>
          <a:stretch>
            <a:fillRect/>
          </a:stretch>
        </p:blipFill>
        <p:spPr bwMode="auto">
          <a:xfrm>
            <a:off x="152400" y="1600200"/>
            <a:ext cx="4267200" cy="4648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Configuring a </a:t>
            </a:r>
            <a:r>
              <a:rPr lang="en-US" altLang="zh-CN" sz="3600" u="sng" dirty="0" err="1" smtClean="0">
                <a:solidFill>
                  <a:schemeClr val="bg2"/>
                </a:solidFill>
                <a:latin typeface="Arial Unicode MS" pitchFamily="34" charset="-122"/>
                <a:ea typeface="Arial Unicode MS" pitchFamily="34" charset="-122"/>
                <a:cs typeface="Arial Unicode MS" pitchFamily="34" charset="-122"/>
              </a:rPr>
              <a:t>microtik</a:t>
            </a:r>
            <a:r>
              <a:rPr lang="en-US" altLang="zh-CN" sz="3600" u="sng" dirty="0" smtClean="0">
                <a:solidFill>
                  <a:schemeClr val="bg2"/>
                </a:solidFill>
                <a:latin typeface="Arial Unicode MS" pitchFamily="34" charset="-122"/>
                <a:ea typeface="Arial Unicode MS" pitchFamily="34" charset="-122"/>
                <a:cs typeface="Arial Unicode MS" pitchFamily="34" charset="-122"/>
              </a:rPr>
              <a:t> router:</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81000" y="1600201"/>
            <a:ext cx="8305800" cy="1143000"/>
          </a:xfrm>
        </p:spPr>
        <p:txBody>
          <a:bodyPr>
            <a:normAutofit/>
          </a:bodyPr>
          <a:lstStyle/>
          <a:p>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Indicating a network or show route for communication </a:t>
            </a:r>
          </a:p>
          <a:p>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Indicating port for connection</a:t>
            </a:r>
          </a:p>
          <a:p>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Checking connection</a:t>
            </a:r>
            <a:endParaRPr lang="zh-CN" altLang="en-US" sz="18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47</a:t>
            </a:fld>
            <a:endParaRPr lang="zh-CN" altLang="en-US" sz="2000" dirty="0">
              <a:solidFill>
                <a:schemeClr val="tx1"/>
              </a:solidFill>
            </a:endParaRPr>
          </a:p>
        </p:txBody>
      </p:sp>
      <p:pic>
        <p:nvPicPr>
          <p:cNvPr id="7" name="Picture 6" descr="F:\my report\microtik 1.jpg"/>
          <p:cNvPicPr/>
          <p:nvPr/>
        </p:nvPicPr>
        <p:blipFill>
          <a:blip r:embed="rId3"/>
          <a:srcRect/>
          <a:stretch>
            <a:fillRect/>
          </a:stretch>
        </p:blipFill>
        <p:spPr bwMode="auto">
          <a:xfrm>
            <a:off x="1676400" y="3200400"/>
            <a:ext cx="6248400" cy="3276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62000" y="2438400"/>
            <a:ext cx="7972452" cy="1143000"/>
          </a:xfrm>
        </p:spPr>
        <p:txBody>
          <a:bodyPr>
            <a:normAutofit/>
          </a:bodyPr>
          <a:lstStyle/>
          <a:p>
            <a:r>
              <a:rPr lang="en-US" altLang="zh-CN" dirty="0" smtClean="0">
                <a:solidFill>
                  <a:schemeClr val="bg2"/>
                </a:solidFill>
                <a:latin typeface="Arial Unicode MS" pitchFamily="34" charset="-122"/>
                <a:ea typeface="Arial Unicode MS" pitchFamily="34" charset="-122"/>
                <a:cs typeface="Arial Unicode MS" pitchFamily="34" charset="-122"/>
              </a:rPr>
              <a:t>Network monitoring in ANL</a:t>
            </a:r>
            <a:endParaRPr lang="zh-CN" altLang="en-US"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48</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792162"/>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Network status monitoring:</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pic>
        <p:nvPicPr>
          <p:cNvPr id="5" name="Picture 4" descr="NetworkStatus"/>
          <p:cNvPicPr/>
          <p:nvPr/>
        </p:nvPicPr>
        <p:blipFill>
          <a:blip r:embed="rId3"/>
          <a:srcRect/>
          <a:stretch>
            <a:fillRect/>
          </a:stretch>
        </p:blipFill>
        <p:spPr bwMode="auto">
          <a:xfrm>
            <a:off x="152400" y="1295400"/>
            <a:ext cx="8610600" cy="5334000"/>
          </a:xfrm>
          <a:prstGeom prst="rect">
            <a:avLst/>
          </a:prstGeom>
          <a:noFill/>
        </p:spPr>
      </p:pic>
      <p:sp>
        <p:nvSpPr>
          <p:cNvPr id="4" name="Slide Number Placeholder 3"/>
          <p:cNvSpPr>
            <a:spLocks noGrp="1"/>
          </p:cNvSpPr>
          <p:nvPr>
            <p:ph type="sldNum" sz="quarter" idx="12"/>
          </p:nvPr>
        </p:nvSpPr>
        <p:spPr>
          <a:xfrm>
            <a:off x="7010400" y="6492875"/>
            <a:ext cx="2133600" cy="365125"/>
          </a:xfrm>
        </p:spPr>
        <p:txBody>
          <a:bodyPr/>
          <a:lstStyle/>
          <a:p>
            <a:fld id="{A27A9C8C-05CF-4E71-B127-56E87FBC16EB}" type="slidenum">
              <a:rPr lang="zh-CN" altLang="en-US" sz="2000" smtClean="0">
                <a:solidFill>
                  <a:schemeClr val="tx1"/>
                </a:solidFill>
              </a:rPr>
              <a:pPr/>
              <a:t>49</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62000" y="228600"/>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Contents (Cont,,,):</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5</a:t>
            </a:fld>
            <a:endParaRPr lang="zh-CN" altLang="en-US" sz="2000">
              <a:solidFill>
                <a:schemeClr val="tx1"/>
              </a:solidFill>
            </a:endParaRPr>
          </a:p>
        </p:txBody>
      </p:sp>
      <p:sp>
        <p:nvSpPr>
          <p:cNvPr id="5" name="内容占位符 2"/>
          <p:cNvSpPr>
            <a:spLocks noGrp="1"/>
          </p:cNvSpPr>
          <p:nvPr>
            <p:ph idx="1"/>
          </p:nvPr>
        </p:nvSpPr>
        <p:spPr>
          <a:xfrm>
            <a:off x="457200" y="1219200"/>
            <a:ext cx="8229600" cy="5638800"/>
          </a:xfrm>
        </p:spPr>
        <p:txBody>
          <a:bodyPr>
            <a:normAutofit/>
          </a:bodyPr>
          <a:lstStyle/>
          <a:p>
            <a:r>
              <a:rPr lang="en-US" altLang="zh-CN" sz="2400" dirty="0" smtClean="0">
                <a:solidFill>
                  <a:schemeClr val="bg2"/>
                </a:solidFill>
                <a:latin typeface="Arial Unicode MS" pitchFamily="34" charset="-122"/>
                <a:ea typeface="Arial Unicode MS" pitchFamily="34" charset="-122"/>
                <a:cs typeface="Arial Unicode MS" pitchFamily="34" charset="-122"/>
              </a:rPr>
              <a:t>Troubleshooting by ANL</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Technical support flowchart</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Support call prioritization</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Target response and resolution time</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Customer relationship management (CRM)</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Staff-Customer ratio</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Common troubles</a:t>
            </a:r>
          </a:p>
          <a:p>
            <a:pPr lvl="3"/>
            <a:r>
              <a:rPr lang="en-US" altLang="zh-CN" sz="1800" dirty="0" smtClean="0">
                <a:solidFill>
                  <a:schemeClr val="bg1">
                    <a:lumMod val="95000"/>
                  </a:schemeClr>
                </a:solidFill>
                <a:latin typeface="Arial Unicode MS" pitchFamily="34" charset="-122"/>
                <a:ea typeface="Arial Unicode MS" pitchFamily="34" charset="-122"/>
                <a:cs typeface="Arial Unicode MS" pitchFamily="34" charset="-122"/>
              </a:rPr>
              <a:t>Solution</a:t>
            </a:r>
          </a:p>
          <a:p>
            <a:r>
              <a:rPr lang="en-US" altLang="zh-CN" sz="2400" dirty="0" smtClean="0">
                <a:solidFill>
                  <a:schemeClr val="bg1"/>
                </a:solidFill>
                <a:latin typeface="Arial" pitchFamily="34" charset="0"/>
                <a:ea typeface="Arial Unicode MS" pitchFamily="34" charset="-122"/>
                <a:cs typeface="Arial" pitchFamily="34" charset="0"/>
              </a:rPr>
              <a:t>Recommendation</a:t>
            </a:r>
          </a:p>
          <a:p>
            <a:r>
              <a:rPr lang="en-US" altLang="zh-CN" sz="2400" dirty="0" smtClean="0">
                <a:solidFill>
                  <a:schemeClr val="bg1"/>
                </a:solidFill>
                <a:latin typeface="Arial" pitchFamily="34" charset="0"/>
                <a:ea typeface="Arial Unicode MS" pitchFamily="34" charset="-122"/>
                <a:cs typeface="Arial" pitchFamily="34" charset="0"/>
              </a:rPr>
              <a:t>Conclusion</a:t>
            </a:r>
          </a:p>
          <a:p>
            <a:pPr lvl="3"/>
            <a:endParaRPr lang="en-US" altLang="zh-CN" sz="1800" dirty="0" smtClean="0">
              <a:solidFill>
                <a:schemeClr val="bg1">
                  <a:lumMod val="95000"/>
                </a:schemeClr>
              </a:solidFill>
              <a:latin typeface="Arial" pitchFamily="34" charset="0"/>
              <a:ea typeface="Arial Unicode MS" pitchFamily="34" charset="-122"/>
              <a:cs typeface="Arial" pitchFamily="34"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972452" cy="762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Network monitoring dash-board:</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pic>
        <p:nvPicPr>
          <p:cNvPr id="4" name="Content Placeholder 3"/>
          <p:cNvPicPr>
            <a:picLocks noGrp="1"/>
          </p:cNvPicPr>
          <p:nvPr>
            <p:ph idx="1"/>
          </p:nvPr>
        </p:nvPicPr>
        <p:blipFill>
          <a:blip r:embed="rId3"/>
          <a:srcRect/>
          <a:stretch>
            <a:fillRect/>
          </a:stretch>
        </p:blipFill>
        <p:spPr bwMode="auto">
          <a:xfrm>
            <a:off x="152400" y="1066800"/>
            <a:ext cx="8839200" cy="5638800"/>
          </a:xfrm>
          <a:prstGeom prst="rect">
            <a:avLst/>
          </a:prstGeom>
          <a:noFill/>
        </p:spPr>
      </p:pic>
      <p:sp>
        <p:nvSpPr>
          <p:cNvPr id="5" name="Slide Number Placeholder 4"/>
          <p:cNvSpPr>
            <a:spLocks noGrp="1"/>
          </p:cNvSpPr>
          <p:nvPr>
            <p:ph type="sldNum" sz="quarter" idx="12"/>
          </p:nvPr>
        </p:nvSpPr>
        <p:spPr>
          <a:xfrm>
            <a:off x="7010400" y="6492875"/>
            <a:ext cx="2133600" cy="365125"/>
          </a:xfrm>
        </p:spPr>
        <p:txBody>
          <a:bodyPr/>
          <a:lstStyle/>
          <a:p>
            <a:fld id="{A27A9C8C-05CF-4E71-B127-56E87FBC16EB}" type="slidenum">
              <a:rPr lang="zh-CN" altLang="en-US" sz="2000" smtClean="0">
                <a:solidFill>
                  <a:schemeClr val="tx1"/>
                </a:solidFill>
              </a:rPr>
              <a:pPr/>
              <a:t>50</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792162"/>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Radio device monitoring:</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pic>
        <p:nvPicPr>
          <p:cNvPr id="4" name="Content Placeholder 3" descr="D:\Internship pic\Radio\Bullet\2-1.jpg"/>
          <p:cNvPicPr>
            <a:picLocks noGrp="1"/>
          </p:cNvPicPr>
          <p:nvPr>
            <p:ph idx="1"/>
          </p:nvPr>
        </p:nvPicPr>
        <p:blipFill>
          <a:blip r:embed="rId3"/>
          <a:srcRect/>
          <a:stretch>
            <a:fillRect/>
          </a:stretch>
        </p:blipFill>
        <p:spPr bwMode="auto">
          <a:xfrm>
            <a:off x="228600" y="1143000"/>
            <a:ext cx="8534400" cy="5486400"/>
          </a:xfrm>
          <a:prstGeom prst="rect">
            <a:avLst/>
          </a:prstGeom>
          <a:noFill/>
          <a:ln w="9525">
            <a:noFill/>
            <a:miter lim="800000"/>
            <a:headEnd/>
            <a:tailEnd/>
          </a:ln>
        </p:spPr>
      </p:pic>
      <p:sp>
        <p:nvSpPr>
          <p:cNvPr id="5" name="Slide Number Placeholder 4"/>
          <p:cNvSpPr>
            <a:spLocks noGrp="1"/>
          </p:cNvSpPr>
          <p:nvPr>
            <p:ph type="sldNum" sz="quarter" idx="12"/>
          </p:nvPr>
        </p:nvSpPr>
        <p:spPr>
          <a:xfrm>
            <a:off x="7010400" y="6492875"/>
            <a:ext cx="2133600" cy="365125"/>
          </a:xfrm>
        </p:spPr>
        <p:txBody>
          <a:bodyPr/>
          <a:lstStyle/>
          <a:p>
            <a:fld id="{A27A9C8C-05CF-4E71-B127-56E87FBC16EB}" type="slidenum">
              <a:rPr lang="zh-CN" altLang="en-US" sz="2000" smtClean="0">
                <a:solidFill>
                  <a:schemeClr val="tx1"/>
                </a:solidFill>
              </a:rPr>
              <a:pPr/>
              <a:t>51</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Router checking:</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371601"/>
            <a:ext cx="8229600" cy="3124200"/>
          </a:xfrm>
        </p:spPr>
        <p:txBody>
          <a:bodyPr>
            <a:normAutofit/>
          </a:bodyPr>
          <a:lstStyle/>
          <a:p>
            <a:r>
              <a:rPr lang="en-US" altLang="zh-CN" sz="2800" dirty="0" err="1" smtClean="0">
                <a:solidFill>
                  <a:schemeClr val="bg1">
                    <a:lumMod val="95000"/>
                  </a:schemeClr>
                </a:solidFill>
                <a:latin typeface="Arial Unicode MS" pitchFamily="34" charset="-122"/>
                <a:ea typeface="Arial Unicode MS" pitchFamily="34" charset="-122"/>
                <a:cs typeface="Arial Unicode MS" pitchFamily="34" charset="-122"/>
              </a:rPr>
              <a:t>tracert</a:t>
            </a:r>
            <a:endPar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endParaRPr>
          </a:p>
          <a:p>
            <a:r>
              <a:rPr lang="en-US" altLang="zh-CN" sz="2800" dirty="0" err="1" smtClean="0">
                <a:solidFill>
                  <a:schemeClr val="bg1">
                    <a:lumMod val="95000"/>
                  </a:schemeClr>
                </a:solidFill>
                <a:latin typeface="Arial Unicode MS" pitchFamily="34" charset="-122"/>
                <a:ea typeface="Arial Unicode MS" pitchFamily="34" charset="-122"/>
                <a:cs typeface="Arial Unicode MS" pitchFamily="34" charset="-122"/>
              </a:rPr>
              <a:t>nslookup</a:t>
            </a:r>
            <a:endPar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endParaRPr>
          </a:p>
          <a:p>
            <a:r>
              <a:rPr lang="en-US" altLang="zh-CN" sz="2800" dirty="0" err="1" smtClean="0">
                <a:solidFill>
                  <a:schemeClr val="bg1">
                    <a:lumMod val="95000"/>
                  </a:schemeClr>
                </a:solidFill>
                <a:latin typeface="Arial Unicode MS" pitchFamily="34" charset="-122"/>
                <a:ea typeface="Arial Unicode MS" pitchFamily="34" charset="-122"/>
                <a:cs typeface="Arial Unicode MS" pitchFamily="34" charset="-122"/>
              </a:rPr>
              <a:t>netstat</a:t>
            </a:r>
            <a:endPar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endParaRPr>
          </a:p>
          <a:p>
            <a:r>
              <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rPr>
              <a:t>Ping loss checking</a:t>
            </a:r>
          </a:p>
          <a:p>
            <a:r>
              <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rPr>
              <a:t>Identifying active switch port for connection</a:t>
            </a:r>
          </a:p>
          <a:p>
            <a:r>
              <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rPr>
              <a:t>Showing route of data communication </a:t>
            </a:r>
            <a:endParaRPr lang="zh-CN" altLang="en-US" sz="28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标题 1"/>
          <p:cNvSpPr txBox="1">
            <a:spLocks/>
          </p:cNvSpPr>
          <p:nvPr/>
        </p:nvSpPr>
        <p:spPr>
          <a:xfrm>
            <a:off x="609600" y="4419600"/>
            <a:ext cx="7972452"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sng" strike="noStrike" kern="1200" cap="none" spc="0" normalizeH="0" baseline="0" noProof="0" dirty="0" smtClean="0">
                <a:ln>
                  <a:noFill/>
                </a:ln>
                <a:solidFill>
                  <a:schemeClr val="bg2"/>
                </a:solidFill>
                <a:effectLst/>
                <a:uLnTx/>
                <a:uFillTx/>
                <a:latin typeface="+mj-lt"/>
                <a:ea typeface="+mj-ea"/>
                <a:cs typeface="+mj-cs"/>
              </a:rPr>
              <a:t>Download and upload speed checking:</a:t>
            </a:r>
            <a:endParaRPr kumimoji="0" lang="zh-CN" altLang="en-US" sz="3600" b="0" i="0" u="sng" strike="noStrike" kern="1200" cap="none" spc="0" normalizeH="0" baseline="0" noProof="0" dirty="0">
              <a:ln>
                <a:noFill/>
              </a:ln>
              <a:solidFill>
                <a:schemeClr val="bg2"/>
              </a:solidFill>
              <a:effectLst/>
              <a:uLnTx/>
              <a:uFillTx/>
              <a:latin typeface="Arial Unicode MS" pitchFamily="34" charset="-122"/>
              <a:ea typeface="Arial Unicode MS" pitchFamily="34" charset="-122"/>
              <a:cs typeface="Arial Unicode MS" pitchFamily="34" charset="-122"/>
            </a:endParaRPr>
          </a:p>
        </p:txBody>
      </p:sp>
      <p:sp>
        <p:nvSpPr>
          <p:cNvPr id="5" name="内容占位符 2"/>
          <p:cNvSpPr txBox="1">
            <a:spLocks/>
          </p:cNvSpPr>
          <p:nvPr/>
        </p:nvSpPr>
        <p:spPr>
          <a:xfrm>
            <a:off x="457200" y="5334000"/>
            <a:ext cx="8229600" cy="685800"/>
          </a:xfrm>
          <a:prstGeom prst="rect">
            <a:avLst/>
          </a:prstGeom>
        </p:spPr>
        <p:txBody>
          <a:bodyPr vert="horz" lIns="91440" tIns="45720" rIns="91440" bIns="45720" rtlCol="0">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rPr>
              <a:t>DU meter is used for that. For LAN or wireless settings, it needs to be configured properly.</a:t>
            </a:r>
            <a:endParaRPr kumimoji="0" lang="en-US" altLang="zh-CN" sz="2800" b="0" i="0" u="none" strike="noStrike" kern="1200" cap="none" spc="0" normalizeH="0" baseline="0" noProof="0" dirty="0" smtClean="0">
              <a:ln>
                <a:noFill/>
              </a:ln>
              <a:solidFill>
                <a:schemeClr val="bg1">
                  <a:lumMod val="95000"/>
                </a:schemeClr>
              </a:solidFill>
              <a:effectLst/>
              <a:uLnTx/>
              <a:uFillTx/>
              <a:latin typeface="Arial Unicode MS" pitchFamily="34" charset="-122"/>
              <a:ea typeface="Arial Unicode MS" pitchFamily="34" charset="-122"/>
              <a:cs typeface="Arial Unicode MS" pitchFamily="34" charset="-122"/>
            </a:endParaRPr>
          </a:p>
        </p:txBody>
      </p:sp>
      <p:sp>
        <p:nvSpPr>
          <p:cNvPr id="6" name="Slide Number Placeholder 5"/>
          <p:cNvSpPr>
            <a:spLocks noGrp="1"/>
          </p:cNvSpPr>
          <p:nvPr>
            <p:ph type="sldNum" sz="quarter" idx="12"/>
          </p:nvPr>
        </p:nvSpPr>
        <p:spPr/>
        <p:txBody>
          <a:bodyPr/>
          <a:lstStyle/>
          <a:p>
            <a:fld id="{A27A9C8C-05CF-4E71-B127-56E87FBC16EB}" type="slidenum">
              <a:rPr lang="zh-CN" altLang="en-US" sz="2000" smtClean="0">
                <a:solidFill>
                  <a:schemeClr val="tx1"/>
                </a:solidFill>
              </a:rPr>
              <a:pPr/>
              <a:t>52</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Fiber monitoring:</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600200"/>
            <a:ext cx="8229600" cy="4724400"/>
          </a:xfrm>
        </p:spPr>
        <p:txBody>
          <a:bodyPr>
            <a:normAutofit fontScale="92500"/>
          </a:bodyPr>
          <a:lstStyle/>
          <a:p>
            <a:pPr algn="just"/>
            <a:r>
              <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rPr>
              <a:t>TX side, RX side and Power side monitoring : </a:t>
            </a:r>
            <a:r>
              <a:rPr lang="en-US" sz="2800" dirty="0" smtClean="0">
                <a:solidFill>
                  <a:schemeClr val="accent3">
                    <a:lumMod val="75000"/>
                  </a:schemeClr>
                </a:solidFill>
              </a:rPr>
              <a:t>If TX side of media converter is turned off, then the problem is in fiber, If RX side is down, it means LAN is unplugged. If power is down, it means that the power of the device is turned off manually or automatically.</a:t>
            </a:r>
            <a:endParaRPr lang="en-US" altLang="zh-CN" sz="2800" dirty="0" smtClean="0">
              <a:solidFill>
                <a:schemeClr val="accent3">
                  <a:lumMod val="75000"/>
                </a:schemeClr>
              </a:solidFill>
              <a:latin typeface="Arial Unicode MS" pitchFamily="34" charset="-122"/>
              <a:ea typeface="Arial Unicode MS" pitchFamily="34" charset="-122"/>
              <a:cs typeface="Arial Unicode MS" pitchFamily="34" charset="-122"/>
            </a:endParaRPr>
          </a:p>
          <a:p>
            <a:pPr algn="just"/>
            <a:r>
              <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rPr>
              <a:t>Power measuring by power meter: </a:t>
            </a:r>
            <a:r>
              <a:rPr lang="en-US" sz="2800" dirty="0" smtClean="0">
                <a:solidFill>
                  <a:schemeClr val="accent3">
                    <a:lumMod val="75000"/>
                  </a:schemeClr>
                </a:solidFill>
              </a:rPr>
              <a:t>From K.M. </a:t>
            </a:r>
            <a:r>
              <a:rPr lang="en-US" sz="2800" dirty="0" err="1" smtClean="0">
                <a:solidFill>
                  <a:schemeClr val="accent3">
                    <a:lumMod val="75000"/>
                  </a:schemeClr>
                </a:solidFill>
              </a:rPr>
              <a:t>Hafizur</a:t>
            </a:r>
            <a:r>
              <a:rPr lang="en-US" sz="2800" dirty="0" smtClean="0">
                <a:solidFill>
                  <a:schemeClr val="accent3">
                    <a:lumMod val="75000"/>
                  </a:schemeClr>
                </a:solidFill>
              </a:rPr>
              <a:t> </a:t>
            </a:r>
            <a:r>
              <a:rPr lang="en-US" sz="2800" dirty="0" err="1" smtClean="0">
                <a:solidFill>
                  <a:schemeClr val="accent3">
                    <a:lumMod val="75000"/>
                  </a:schemeClr>
                </a:solidFill>
              </a:rPr>
              <a:t>Rahman</a:t>
            </a:r>
            <a:r>
              <a:rPr lang="en-US" sz="2800" dirty="0" smtClean="0">
                <a:solidFill>
                  <a:schemeClr val="accent3">
                    <a:lumMod val="75000"/>
                  </a:schemeClr>
                </a:solidFill>
              </a:rPr>
              <a:t>, Infrastructure Engineer, </a:t>
            </a:r>
            <a:r>
              <a:rPr lang="en-US" sz="2800" dirty="0" err="1" smtClean="0">
                <a:solidFill>
                  <a:schemeClr val="accent3">
                    <a:lumMod val="75000"/>
                  </a:schemeClr>
                </a:solidFill>
              </a:rPr>
              <a:t>aamra</a:t>
            </a:r>
            <a:r>
              <a:rPr lang="en-US" sz="2800" dirty="0" smtClean="0">
                <a:solidFill>
                  <a:schemeClr val="accent3">
                    <a:lumMod val="75000"/>
                  </a:schemeClr>
                </a:solidFill>
              </a:rPr>
              <a:t> networks ltd, it is known that -12 </a:t>
            </a:r>
            <a:r>
              <a:rPr lang="en-US" sz="2800" dirty="0" err="1" smtClean="0">
                <a:solidFill>
                  <a:schemeClr val="accent3">
                    <a:lumMod val="75000"/>
                  </a:schemeClr>
                </a:solidFill>
              </a:rPr>
              <a:t>dbm</a:t>
            </a:r>
            <a:r>
              <a:rPr lang="en-US" sz="2800" dirty="0" smtClean="0">
                <a:solidFill>
                  <a:schemeClr val="accent3">
                    <a:lumMod val="75000"/>
                  </a:schemeClr>
                </a:solidFill>
              </a:rPr>
              <a:t> is good power and if the power is greater than -35dbm, the power is not good</a:t>
            </a:r>
            <a:endParaRPr lang="en-US" altLang="zh-CN" sz="2800" dirty="0" smtClean="0">
              <a:solidFill>
                <a:schemeClr val="accent3">
                  <a:lumMod val="75000"/>
                </a:schemeClr>
              </a:solidFill>
              <a:latin typeface="Arial Unicode MS" pitchFamily="34" charset="-122"/>
              <a:ea typeface="Arial Unicode MS" pitchFamily="34" charset="-122"/>
              <a:cs typeface="Arial Unicode MS" pitchFamily="34" charset="-122"/>
            </a:endParaRPr>
          </a:p>
          <a:p>
            <a:pPr algn="just"/>
            <a:r>
              <a:rPr lang="en-US" altLang="zh-CN" sz="2800" dirty="0" smtClean="0">
                <a:solidFill>
                  <a:schemeClr val="bg1">
                    <a:lumMod val="95000"/>
                  </a:schemeClr>
                </a:solidFill>
                <a:latin typeface="Arial Unicode MS" pitchFamily="34" charset="-122"/>
                <a:ea typeface="Arial Unicode MS" pitchFamily="34" charset="-122"/>
                <a:cs typeface="Arial Unicode MS" pitchFamily="34" charset="-122"/>
              </a:rPr>
              <a:t>Checking the point by OTDR where cable is lost or disappeared.</a:t>
            </a:r>
          </a:p>
          <a:p>
            <a:endParaRPr lang="zh-CN" altLang="en-US" sz="18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53</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2590800"/>
            <a:ext cx="7972452" cy="1143000"/>
          </a:xfrm>
        </p:spPr>
        <p:txBody>
          <a:bodyPr>
            <a:normAutofit/>
          </a:bodyPr>
          <a:lstStyle/>
          <a:p>
            <a:r>
              <a:rPr lang="en-US" altLang="zh-CN" dirty="0" smtClean="0">
                <a:solidFill>
                  <a:schemeClr val="bg2"/>
                </a:solidFill>
                <a:latin typeface="Arial Unicode MS" pitchFamily="34" charset="-122"/>
                <a:ea typeface="Arial Unicode MS" pitchFamily="34" charset="-122"/>
                <a:cs typeface="Arial Unicode MS" pitchFamily="34" charset="-122"/>
              </a:rPr>
              <a:t>Troubleshooting by ANL</a:t>
            </a:r>
            <a:endParaRPr lang="zh-CN" altLang="en-US"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54</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u="sng" dirty="0" smtClean="0">
                <a:solidFill>
                  <a:schemeClr val="bg2"/>
                </a:solidFill>
              </a:rPr>
              <a:t>Technical Support Flowchart</a:t>
            </a:r>
            <a:r>
              <a:rPr lang="en-US" sz="3600" b="1" u="sng" dirty="0" smtClean="0">
                <a:solidFill>
                  <a:schemeClr val="bg2"/>
                </a:solidFill>
              </a:rPr>
              <a:t>:</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1536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361" name="Object 1"/>
          <p:cNvGraphicFramePr>
            <a:graphicFrameLocks noChangeAspect="1"/>
          </p:cNvGraphicFramePr>
          <p:nvPr/>
        </p:nvGraphicFramePr>
        <p:xfrm>
          <a:off x="457200" y="1524000"/>
          <a:ext cx="8229600" cy="4419600"/>
        </p:xfrm>
        <a:graphic>
          <a:graphicData uri="http://schemas.openxmlformats.org/presentationml/2006/ole">
            <p:oleObj spid="_x0000_s15361" r:id="rId4" imgW="7121310" imgH="4210154" progId="">
              <p:embed/>
            </p:oleObj>
          </a:graphicData>
        </a:graphic>
      </p:graphicFrame>
      <p:sp>
        <p:nvSpPr>
          <p:cNvPr id="5" name="Slide Number Placeholder 4"/>
          <p:cNvSpPr>
            <a:spLocks noGrp="1"/>
          </p:cNvSpPr>
          <p:nvPr>
            <p:ph type="sldNum" sz="quarter" idx="12"/>
          </p:nvPr>
        </p:nvSpPr>
        <p:spPr/>
        <p:txBody>
          <a:bodyPr/>
          <a:lstStyle/>
          <a:p>
            <a:fld id="{A27A9C8C-05CF-4E71-B127-56E87FBC16EB}" type="slidenum">
              <a:rPr lang="zh-CN" altLang="en-US" sz="2000" smtClean="0">
                <a:solidFill>
                  <a:schemeClr val="tx1"/>
                </a:solidFill>
              </a:rPr>
              <a:pPr/>
              <a:t>55</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62000" y="4953000"/>
            <a:ext cx="7439052" cy="715962"/>
          </a:xfrm>
        </p:spPr>
        <p:txBody>
          <a:bodyPr>
            <a:normAutofit/>
          </a:bodyPr>
          <a:lstStyle/>
          <a:p>
            <a:pPr algn="l"/>
            <a:r>
              <a:rPr lang="en-US" sz="3600" u="sng" dirty="0" smtClean="0">
                <a:solidFill>
                  <a:schemeClr val="bg2"/>
                </a:solidFill>
              </a:rPr>
              <a:t>Target response and resolution time:</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56</a:t>
            </a:fld>
            <a:endParaRPr lang="zh-CN" altLang="en-US" sz="2000" dirty="0">
              <a:solidFill>
                <a:schemeClr val="tx1"/>
              </a:solidFill>
            </a:endParaRPr>
          </a:p>
        </p:txBody>
      </p:sp>
      <p:pic>
        <p:nvPicPr>
          <p:cNvPr id="5" name="Picture 4" descr="2"/>
          <p:cNvPicPr/>
          <p:nvPr/>
        </p:nvPicPr>
        <p:blipFill>
          <a:blip r:embed="rId3"/>
          <a:srcRect/>
          <a:stretch>
            <a:fillRect/>
          </a:stretch>
        </p:blipFill>
        <p:spPr bwMode="auto">
          <a:xfrm>
            <a:off x="1371600" y="1219200"/>
            <a:ext cx="7315200" cy="3733800"/>
          </a:xfrm>
          <a:prstGeom prst="rect">
            <a:avLst/>
          </a:prstGeom>
          <a:noFill/>
        </p:spPr>
      </p:pic>
      <p:pic>
        <p:nvPicPr>
          <p:cNvPr id="6" name="Picture 5" descr="3"/>
          <p:cNvPicPr/>
          <p:nvPr/>
        </p:nvPicPr>
        <p:blipFill>
          <a:blip r:embed="rId4"/>
          <a:srcRect/>
          <a:stretch>
            <a:fillRect/>
          </a:stretch>
        </p:blipFill>
        <p:spPr bwMode="auto">
          <a:xfrm>
            <a:off x="1524000" y="5791200"/>
            <a:ext cx="6324600" cy="1066800"/>
          </a:xfrm>
          <a:prstGeom prst="rect">
            <a:avLst/>
          </a:prstGeom>
          <a:noFill/>
        </p:spPr>
      </p:pic>
      <p:sp>
        <p:nvSpPr>
          <p:cNvPr id="7" name="标题 1"/>
          <p:cNvSpPr txBox="1">
            <a:spLocks/>
          </p:cNvSpPr>
          <p:nvPr/>
        </p:nvSpPr>
        <p:spPr>
          <a:xfrm>
            <a:off x="914400" y="457200"/>
            <a:ext cx="7439052" cy="715962"/>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sng" strike="noStrike" kern="1200" cap="none" spc="0" normalizeH="0" baseline="0" noProof="0" dirty="0" smtClean="0">
                <a:ln>
                  <a:noFill/>
                </a:ln>
                <a:solidFill>
                  <a:schemeClr val="bg2"/>
                </a:solidFill>
                <a:effectLst/>
                <a:uLnTx/>
                <a:uFillTx/>
                <a:latin typeface="+mj-lt"/>
                <a:ea typeface="+mj-ea"/>
                <a:cs typeface="+mj-cs"/>
              </a:rPr>
              <a:t>Support call prioritization:</a:t>
            </a:r>
            <a:endParaRPr kumimoji="0" lang="zh-CN" altLang="en-US" sz="3600" b="0" i="0" u="none" strike="noStrike" kern="1200" cap="none" spc="0" normalizeH="0" baseline="0" noProof="0" dirty="0">
              <a:ln>
                <a:noFill/>
              </a:ln>
              <a:solidFill>
                <a:srgbClr val="FFC000"/>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57</a:t>
            </a:fld>
            <a:endParaRPr lang="zh-CN" altLang="en-US" sz="2000" dirty="0">
              <a:solidFill>
                <a:schemeClr val="tx1"/>
              </a:solidFill>
            </a:endParaRPr>
          </a:p>
        </p:txBody>
      </p:sp>
      <p:sp>
        <p:nvSpPr>
          <p:cNvPr id="7" name="标题 1"/>
          <p:cNvSpPr txBox="1">
            <a:spLocks/>
          </p:cNvSpPr>
          <p:nvPr/>
        </p:nvSpPr>
        <p:spPr>
          <a:xfrm>
            <a:off x="914400" y="228600"/>
            <a:ext cx="7439052" cy="609600"/>
          </a:xfrm>
          <a:prstGeom prst="rect">
            <a:avLst/>
          </a:prstGeom>
        </p:spPr>
        <p:txBody>
          <a:bodyPr vert="horz" lIns="91440" tIns="45720" rIns="91440" bIns="45720" rtlCol="0" anchor="ctr">
            <a:normAutofit/>
          </a:bodyPr>
          <a:lstStyle/>
          <a:p>
            <a:pPr lvl="0">
              <a:spcBef>
                <a:spcPct val="0"/>
              </a:spcBef>
            </a:pPr>
            <a:r>
              <a:rPr lang="en-US" sz="3000" u="sng" dirty="0" smtClean="0">
                <a:solidFill>
                  <a:schemeClr val="bg2"/>
                </a:solidFill>
              </a:rPr>
              <a:t>Customer Relationship Management (CRM):</a:t>
            </a:r>
            <a:endParaRPr kumimoji="0" lang="zh-CN" altLang="en-US" sz="3000" b="0" i="0" u="sng" strike="noStrike" kern="1200" cap="none" spc="0" normalizeH="0" baseline="0" noProof="0" dirty="0">
              <a:ln>
                <a:noFill/>
              </a:ln>
              <a:solidFill>
                <a:schemeClr val="bg2"/>
              </a:solidFill>
              <a:effectLst/>
              <a:uLnTx/>
              <a:uFillTx/>
              <a:latin typeface="Arial Unicode MS" pitchFamily="34" charset="-122"/>
              <a:ea typeface="Arial Unicode MS" pitchFamily="34" charset="-122"/>
              <a:cs typeface="Arial Unicode MS" pitchFamily="34" charset="-122"/>
            </a:endParaRPr>
          </a:p>
        </p:txBody>
      </p:sp>
      <p:pic>
        <p:nvPicPr>
          <p:cNvPr id="9" name="Picture 8"/>
          <p:cNvPicPr/>
          <p:nvPr/>
        </p:nvPicPr>
        <p:blipFill>
          <a:blip r:embed="rId3"/>
          <a:srcRect/>
          <a:stretch>
            <a:fillRect/>
          </a:stretch>
        </p:blipFill>
        <p:spPr bwMode="auto">
          <a:xfrm>
            <a:off x="762000" y="914400"/>
            <a:ext cx="8001000" cy="3429000"/>
          </a:xfrm>
          <a:prstGeom prst="rect">
            <a:avLst/>
          </a:prstGeom>
          <a:noFill/>
        </p:spPr>
      </p:pic>
      <p:pic>
        <p:nvPicPr>
          <p:cNvPr id="10" name="Picture 9" descr="chart"/>
          <p:cNvPicPr/>
          <p:nvPr/>
        </p:nvPicPr>
        <p:blipFill>
          <a:blip r:embed="rId4"/>
          <a:srcRect/>
          <a:stretch>
            <a:fillRect/>
          </a:stretch>
        </p:blipFill>
        <p:spPr bwMode="auto">
          <a:xfrm>
            <a:off x="2057400" y="4953000"/>
            <a:ext cx="5162550" cy="1752600"/>
          </a:xfrm>
          <a:prstGeom prst="rect">
            <a:avLst/>
          </a:prstGeom>
          <a:noFill/>
        </p:spPr>
      </p:pic>
      <p:sp>
        <p:nvSpPr>
          <p:cNvPr id="11" name="标题 1"/>
          <p:cNvSpPr txBox="1">
            <a:spLocks/>
          </p:cNvSpPr>
          <p:nvPr/>
        </p:nvSpPr>
        <p:spPr>
          <a:xfrm>
            <a:off x="1066800" y="4343400"/>
            <a:ext cx="7439052" cy="609600"/>
          </a:xfrm>
          <a:prstGeom prst="rect">
            <a:avLst/>
          </a:prstGeom>
        </p:spPr>
        <p:txBody>
          <a:bodyPr vert="horz" lIns="91440" tIns="45720" rIns="91440" bIns="45720" rtlCol="0" anchor="ctr">
            <a:normAutofit/>
          </a:bodyPr>
          <a:lstStyle/>
          <a:p>
            <a:pPr lvl="0">
              <a:spcBef>
                <a:spcPct val="0"/>
              </a:spcBef>
            </a:pPr>
            <a:r>
              <a:rPr lang="en-US" sz="3000" u="sng" dirty="0" smtClean="0">
                <a:solidFill>
                  <a:schemeClr val="bg2"/>
                </a:solidFill>
              </a:rPr>
              <a:t>Staff-Customer ratio:</a:t>
            </a:r>
            <a:endParaRPr kumimoji="0" lang="zh-CN" altLang="en-US" sz="3000" b="0" i="0" u="sng" strike="noStrike" kern="1200" cap="none" spc="0" normalizeH="0" baseline="0" noProof="0" dirty="0">
              <a:ln>
                <a:noFill/>
              </a:ln>
              <a:solidFill>
                <a:schemeClr val="bg2"/>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Common troubles:</a:t>
            </a:r>
            <a:endParaRPr lang="zh-CN" altLang="en-US" sz="3600" u="sng" dirty="0">
              <a:solidFill>
                <a:schemeClr val="bg2"/>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685800" y="1219200"/>
            <a:ext cx="7543800" cy="4800600"/>
          </a:xfrm>
        </p:spPr>
        <p:txBody>
          <a:bodyPr>
            <a:normAutofit fontScale="92500" lnSpcReduction="20000"/>
          </a:bodyPr>
          <a:lstStyle/>
          <a:p>
            <a:r>
              <a:rPr lang="en-US" sz="2200" b="1" dirty="0" smtClean="0">
                <a:solidFill>
                  <a:schemeClr val="bg1"/>
                </a:solidFill>
              </a:rPr>
              <a:t>Radio device failure</a:t>
            </a:r>
            <a:endParaRPr lang="en-US" sz="2200" dirty="0" smtClean="0">
              <a:solidFill>
                <a:schemeClr val="bg1"/>
              </a:solidFill>
            </a:endParaRPr>
          </a:p>
          <a:p>
            <a:r>
              <a:rPr lang="en-US" sz="2200" b="1" dirty="0" smtClean="0">
                <a:solidFill>
                  <a:schemeClr val="bg1"/>
                </a:solidFill>
              </a:rPr>
              <a:t>Fiber cable loss</a:t>
            </a:r>
            <a:endParaRPr lang="en-US" sz="2200" dirty="0" smtClean="0">
              <a:solidFill>
                <a:schemeClr val="bg1"/>
              </a:solidFill>
            </a:endParaRPr>
          </a:p>
          <a:p>
            <a:r>
              <a:rPr lang="en-US" sz="2200" b="1" dirty="0" smtClean="0">
                <a:solidFill>
                  <a:schemeClr val="bg1"/>
                </a:solidFill>
              </a:rPr>
              <a:t>LAN unplugged</a:t>
            </a:r>
            <a:endParaRPr lang="en-US" sz="2200" dirty="0" smtClean="0">
              <a:solidFill>
                <a:schemeClr val="bg1"/>
              </a:solidFill>
            </a:endParaRPr>
          </a:p>
          <a:p>
            <a:r>
              <a:rPr lang="en-US" sz="2200" b="1" dirty="0" smtClean="0">
                <a:solidFill>
                  <a:schemeClr val="bg1"/>
                </a:solidFill>
              </a:rPr>
              <a:t>Power failure</a:t>
            </a:r>
            <a:endParaRPr lang="en-US" sz="2200" dirty="0" smtClean="0">
              <a:solidFill>
                <a:schemeClr val="bg1"/>
              </a:solidFill>
            </a:endParaRPr>
          </a:p>
          <a:p>
            <a:r>
              <a:rPr lang="en-US" sz="2200" b="1" dirty="0" smtClean="0">
                <a:solidFill>
                  <a:schemeClr val="bg1"/>
                </a:solidFill>
              </a:rPr>
              <a:t>Problem in radio alignment</a:t>
            </a:r>
            <a:endParaRPr lang="en-US" sz="2200" dirty="0" smtClean="0">
              <a:solidFill>
                <a:schemeClr val="bg1"/>
              </a:solidFill>
            </a:endParaRPr>
          </a:p>
          <a:p>
            <a:r>
              <a:rPr lang="en-US" sz="2200" b="1" dirty="0" smtClean="0">
                <a:solidFill>
                  <a:schemeClr val="bg1"/>
                </a:solidFill>
              </a:rPr>
              <a:t>Configuration problem</a:t>
            </a:r>
            <a:endParaRPr lang="en-US" sz="2200" dirty="0" smtClean="0">
              <a:solidFill>
                <a:schemeClr val="bg1"/>
              </a:solidFill>
            </a:endParaRPr>
          </a:p>
          <a:p>
            <a:r>
              <a:rPr lang="en-US" sz="2200" b="1" dirty="0" smtClean="0">
                <a:solidFill>
                  <a:schemeClr val="bg1"/>
                </a:solidFill>
              </a:rPr>
              <a:t>E1 down</a:t>
            </a:r>
            <a:endParaRPr lang="en-US" sz="2200" dirty="0" smtClean="0">
              <a:solidFill>
                <a:schemeClr val="bg1"/>
              </a:solidFill>
            </a:endParaRPr>
          </a:p>
          <a:p>
            <a:r>
              <a:rPr lang="en-US" sz="2200" b="1" dirty="0" smtClean="0">
                <a:solidFill>
                  <a:schemeClr val="bg1"/>
                </a:solidFill>
              </a:rPr>
              <a:t>Route changes or router resets</a:t>
            </a:r>
            <a:endParaRPr lang="en-US" sz="2200" dirty="0" smtClean="0">
              <a:solidFill>
                <a:schemeClr val="bg1"/>
              </a:solidFill>
            </a:endParaRPr>
          </a:p>
          <a:p>
            <a:r>
              <a:rPr lang="en-US" sz="2200" b="1" dirty="0" smtClean="0">
                <a:solidFill>
                  <a:schemeClr val="bg1"/>
                </a:solidFill>
              </a:rPr>
              <a:t>Wireless router failure</a:t>
            </a:r>
            <a:endParaRPr lang="en-US" sz="2200" dirty="0" smtClean="0">
              <a:solidFill>
                <a:schemeClr val="bg1"/>
              </a:solidFill>
            </a:endParaRPr>
          </a:p>
          <a:p>
            <a:r>
              <a:rPr lang="en-US" sz="2200" b="1" dirty="0" smtClean="0">
                <a:solidFill>
                  <a:schemeClr val="bg1"/>
                </a:solidFill>
              </a:rPr>
              <a:t>Radio cable problem</a:t>
            </a:r>
            <a:endParaRPr lang="en-US" sz="2200" dirty="0" smtClean="0">
              <a:solidFill>
                <a:schemeClr val="bg1"/>
              </a:solidFill>
            </a:endParaRPr>
          </a:p>
          <a:p>
            <a:r>
              <a:rPr lang="en-US" sz="2200" b="1" dirty="0" smtClean="0">
                <a:solidFill>
                  <a:schemeClr val="bg1"/>
                </a:solidFill>
              </a:rPr>
              <a:t>Connector problem</a:t>
            </a:r>
            <a:endParaRPr lang="en-US" sz="2200" dirty="0" smtClean="0">
              <a:solidFill>
                <a:schemeClr val="bg1"/>
              </a:solidFill>
            </a:endParaRPr>
          </a:p>
          <a:p>
            <a:r>
              <a:rPr lang="en-US" sz="2200" b="1" dirty="0" smtClean="0">
                <a:solidFill>
                  <a:schemeClr val="bg1"/>
                </a:solidFill>
              </a:rPr>
              <a:t>MC failures</a:t>
            </a:r>
            <a:endParaRPr lang="en-US" sz="2200" dirty="0" smtClean="0">
              <a:solidFill>
                <a:schemeClr val="bg1"/>
              </a:solidFill>
            </a:endParaRPr>
          </a:p>
          <a:p>
            <a:r>
              <a:rPr lang="en-US" sz="2200" b="1" dirty="0" smtClean="0">
                <a:solidFill>
                  <a:schemeClr val="bg1"/>
                </a:solidFill>
              </a:rPr>
              <a:t>Failure of Physical devices</a:t>
            </a:r>
            <a:endParaRPr lang="en-US" sz="2200" dirty="0" smtClean="0">
              <a:solidFill>
                <a:schemeClr val="bg1"/>
              </a:solidFill>
            </a:endParaRPr>
          </a:p>
          <a:p>
            <a:r>
              <a:rPr lang="en-US" sz="2200" b="1" dirty="0" smtClean="0">
                <a:solidFill>
                  <a:schemeClr val="bg1"/>
                </a:solidFill>
              </a:rPr>
              <a:t>Problem in frequency settings for outdoor radio</a:t>
            </a:r>
            <a:endParaRPr lang="en-US" sz="2200" dirty="0" smtClean="0">
              <a:solidFill>
                <a:schemeClr val="bg1"/>
              </a:solidFill>
            </a:endParaRPr>
          </a:p>
          <a:p>
            <a:r>
              <a:rPr lang="en-US" sz="2200" b="1" dirty="0" smtClean="0">
                <a:solidFill>
                  <a:schemeClr val="bg1"/>
                </a:solidFill>
              </a:rPr>
              <a:t>Miscellaneous problem</a:t>
            </a:r>
            <a:endParaRPr lang="en-US" sz="2200" dirty="0" smtClean="0">
              <a:solidFill>
                <a:schemeClr val="bg1"/>
              </a:solidFill>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58</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Solution:</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457200" y="1295400"/>
            <a:ext cx="8229600" cy="4830763"/>
          </a:xfrm>
        </p:spPr>
        <p:txBody>
          <a:bodyPr>
            <a:normAutofit lnSpcReduction="10000"/>
          </a:bodyPr>
          <a:lstStyle/>
          <a:p>
            <a:pPr lvl="0" algn="just"/>
            <a:r>
              <a:rPr lang="en-US" sz="2000" dirty="0" smtClean="0">
                <a:solidFill>
                  <a:schemeClr val="bg1"/>
                </a:solidFill>
              </a:rPr>
              <a:t>If radio device  fails, it should be rebooted and also it has to be configured again. If radio can not be found from LAN, it should be changed. New radio has to be aligned with POP radio so that it get better link. Then, new radio has to be configured according to the network.</a:t>
            </a:r>
          </a:p>
          <a:p>
            <a:pPr lvl="0" algn="just"/>
            <a:r>
              <a:rPr lang="en-US" sz="2000" dirty="0" smtClean="0">
                <a:solidFill>
                  <a:schemeClr val="bg1"/>
                </a:solidFill>
              </a:rPr>
              <a:t>To reduce fiber cable loss, underground transmission line can be used for internet connectivity. Overhead line has to be checked time to time. If any failure occurs, cable teams reaches quickly in that place and provide necessary amount of cable to regain internet connectivity.</a:t>
            </a:r>
          </a:p>
          <a:p>
            <a:pPr lvl="0" algn="just"/>
            <a:r>
              <a:rPr lang="en-US" sz="2000" dirty="0" smtClean="0">
                <a:solidFill>
                  <a:schemeClr val="bg1"/>
                </a:solidFill>
              </a:rPr>
              <a:t>If LAN is unplugged, then ANL informs its clients to plug in the LAN cable, thus they solve LAN unplugged problem.</a:t>
            </a:r>
          </a:p>
          <a:p>
            <a:pPr lvl="0" algn="just"/>
            <a:r>
              <a:rPr lang="en-US" sz="2000" dirty="0" smtClean="0">
                <a:solidFill>
                  <a:schemeClr val="bg1"/>
                </a:solidFill>
              </a:rPr>
              <a:t>ANL also solves power failure problem by providing inverter in their POP side. If the problem in clients side, their technicians go to clients side and connects the device again with power source to regain internet connectivity.</a:t>
            </a:r>
          </a:p>
          <a:p>
            <a:pPr lvl="0" algn="just"/>
            <a:r>
              <a:rPr lang="en-US" sz="2000" dirty="0" smtClean="0">
                <a:solidFill>
                  <a:schemeClr val="bg1"/>
                </a:solidFill>
              </a:rPr>
              <a:t>Radio alignment problem are resolved by tower man of ANL. They are experienced enough to make better link with another radio.</a:t>
            </a:r>
          </a:p>
          <a:p>
            <a:pPr algn="just"/>
            <a:endParaRPr lang="zh-CN" altLang="en-US" sz="18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59</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Introduction:</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normAutofit/>
          </a:bodyPr>
          <a:lstStyle/>
          <a:p>
            <a:pPr algn="just"/>
            <a:r>
              <a:rPr lang="en-US" sz="2400" dirty="0" smtClean="0">
                <a:solidFill>
                  <a:schemeClr val="bg1"/>
                </a:solidFill>
              </a:rPr>
              <a:t>Networking is very interesting profession for engineers. To learn about networking practically, ANL </a:t>
            </a:r>
            <a:r>
              <a:rPr lang="en-US" sz="2400" dirty="0" smtClean="0">
                <a:solidFill>
                  <a:schemeClr val="bg1"/>
                </a:solidFill>
              </a:rPr>
              <a:t>helps its </a:t>
            </a:r>
            <a:r>
              <a:rPr lang="en-US" sz="2400" dirty="0" smtClean="0">
                <a:solidFill>
                  <a:schemeClr val="bg1"/>
                </a:solidFill>
              </a:rPr>
              <a:t>junior engineers a lot. They support them with patience. To establish a new network, we have to know the basics of networking. Specially, we have to know the physical devices and its working procedure. Data communication and networking is </a:t>
            </a:r>
            <a:r>
              <a:rPr lang="en-US" sz="2400" dirty="0" smtClean="0">
                <a:solidFill>
                  <a:schemeClr val="bg1"/>
                </a:solidFill>
              </a:rPr>
              <a:t>fundamental topic of </a:t>
            </a:r>
            <a:r>
              <a:rPr lang="en-US" sz="2400" dirty="0" smtClean="0">
                <a:solidFill>
                  <a:schemeClr val="bg1"/>
                </a:solidFill>
              </a:rPr>
              <a:t>network engineering. The responsibilities of infrastructure engineer of ISP are establishing a new network, monitoring them and troubleshooting. </a:t>
            </a:r>
            <a:r>
              <a:rPr lang="en-US" sz="2400" dirty="0" smtClean="0">
                <a:solidFill>
                  <a:schemeClr val="bg1"/>
                </a:solidFill>
              </a:rPr>
              <a:t>In this presentation, all of them are going to be discusses elaborately.</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6</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solidFill>
              </a:rPr>
              <a:t>Solution:</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normAutofit/>
          </a:bodyPr>
          <a:lstStyle/>
          <a:p>
            <a:pPr lvl="0" algn="just"/>
            <a:r>
              <a:rPr lang="en-US" sz="2000" dirty="0" smtClean="0">
                <a:solidFill>
                  <a:schemeClr val="bg1"/>
                </a:solidFill>
              </a:rPr>
              <a:t>If there is any configuration problem, ANL engineers take quick step to solve it. They can solve this problem from their office easily. If router resets or stop working, they also check the router and configure the router again to solve the problem.</a:t>
            </a:r>
          </a:p>
          <a:p>
            <a:pPr algn="just"/>
            <a:r>
              <a:rPr lang="en-US" sz="2000" dirty="0" smtClean="0">
                <a:solidFill>
                  <a:schemeClr val="bg1"/>
                </a:solidFill>
              </a:rPr>
              <a:t>If MC, connector, physical devices, cable, power cable or power strips fails, they instantaneously change those and regain internet connectivity</a:t>
            </a:r>
            <a:r>
              <a:rPr lang="en-US" sz="1800" dirty="0" smtClean="0">
                <a:solidFill>
                  <a:schemeClr val="bg1"/>
                </a:solidFill>
              </a:rPr>
              <a:t>.</a:t>
            </a:r>
            <a:endParaRPr lang="zh-CN" altLang="en-US" sz="18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60</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sz="3600" b="1" u="sng" dirty="0" smtClean="0">
                <a:solidFill>
                  <a:schemeClr val="bg2">
                    <a:lumMod val="90000"/>
                  </a:schemeClr>
                </a:solidFill>
              </a:rPr>
              <a:t>Recommendation:</a:t>
            </a:r>
            <a:endParaRPr lang="zh-CN" altLang="en-US" sz="3600" u="sng" dirty="0">
              <a:solidFill>
                <a:schemeClr val="bg2">
                  <a:lumMod val="90000"/>
                </a:schemeClr>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533400" y="1371600"/>
            <a:ext cx="8229600" cy="4525963"/>
          </a:xfrm>
        </p:spPr>
        <p:txBody>
          <a:bodyPr>
            <a:normAutofit/>
          </a:bodyPr>
          <a:lstStyle/>
          <a:p>
            <a:pPr algn="just">
              <a:buAutoNum type="arabicPeriod"/>
            </a:pPr>
            <a:r>
              <a:rPr lang="en-US" altLang="zh-CN" sz="2200" dirty="0" smtClean="0">
                <a:solidFill>
                  <a:schemeClr val="bg1">
                    <a:lumMod val="95000"/>
                  </a:schemeClr>
                </a:solidFill>
                <a:latin typeface="Arial Unicode MS" pitchFamily="34" charset="-122"/>
                <a:ea typeface="Arial Unicode MS" pitchFamily="34" charset="-122"/>
                <a:cs typeface="Arial Unicode MS" pitchFamily="34" charset="-122"/>
              </a:rPr>
              <a:t>ANL needs at least one more team for their fiber department. They should also split  fiber team into two categories. One is for new installation and another is for troubleshooting.</a:t>
            </a:r>
          </a:p>
          <a:p>
            <a:pPr algn="just">
              <a:buAutoNum type="arabicPeriod"/>
            </a:pPr>
            <a:r>
              <a:rPr lang="en-US" sz="2200" dirty="0" smtClean="0">
                <a:solidFill>
                  <a:schemeClr val="bg1"/>
                </a:solidFill>
              </a:rPr>
              <a:t>ANL should emphasis on R &amp; D department. They have to spend more for this department so that they can know about new physical devices and their implementation.</a:t>
            </a:r>
          </a:p>
          <a:p>
            <a:pPr algn="just">
              <a:buAutoNum type="arabicPeriod"/>
            </a:pPr>
            <a:r>
              <a:rPr lang="en-US" sz="2200" dirty="0" smtClean="0">
                <a:solidFill>
                  <a:schemeClr val="bg1"/>
                </a:solidFill>
              </a:rPr>
              <a:t>Senior engineers of ANL are very experienced. If ANL trains its junior engineers by them for two or three days in a week, the juniors can work lot quicker than now.</a:t>
            </a:r>
          </a:p>
          <a:p>
            <a:pPr lvl="0" algn="just">
              <a:buFont typeface="Arial" pitchFamily="34" charset="0"/>
              <a:buAutoNum type="arabicPeriod"/>
            </a:pPr>
            <a:r>
              <a:rPr lang="en-US" sz="2200" dirty="0" smtClean="0">
                <a:solidFill>
                  <a:schemeClr val="bg1"/>
                </a:solidFill>
              </a:rPr>
              <a:t>Management should have to monitor the average response time for each problem and rewarded those person who employ the less amount of time to resolve a problem.</a:t>
            </a:r>
          </a:p>
          <a:p>
            <a:pPr>
              <a:buNone/>
            </a:pPr>
            <a:endParaRPr lang="zh-CN" altLang="en-US" sz="1800" dirty="0">
              <a:solidFill>
                <a:schemeClr val="bg1"/>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61</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a:bodyPr>
          <a:lstStyle/>
          <a:p>
            <a:pPr algn="l"/>
            <a:r>
              <a:rPr lang="en-US" altLang="zh-CN" sz="3600" b="1" u="sng" dirty="0" smtClean="0">
                <a:solidFill>
                  <a:schemeClr val="bg2">
                    <a:lumMod val="90000"/>
                  </a:schemeClr>
                </a:solidFill>
                <a:latin typeface="Arial Unicode MS" pitchFamily="34" charset="-122"/>
                <a:ea typeface="Arial Unicode MS" pitchFamily="34" charset="-122"/>
                <a:cs typeface="Arial Unicode MS" pitchFamily="34" charset="-122"/>
              </a:rPr>
              <a:t>Conclusion:</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normAutofit/>
          </a:bodyPr>
          <a:lstStyle/>
          <a:p>
            <a:pPr algn="just">
              <a:buNone/>
            </a:pPr>
            <a:r>
              <a:rPr lang="en-US" altLang="zh-CN" sz="2000" dirty="0" smtClean="0">
                <a:solidFill>
                  <a:schemeClr val="bg1">
                    <a:lumMod val="95000"/>
                  </a:schemeClr>
                </a:solidFill>
                <a:latin typeface="Arial Unicode MS" pitchFamily="34" charset="-122"/>
                <a:ea typeface="Arial Unicode MS" pitchFamily="34" charset="-122"/>
                <a:cs typeface="Arial Unicode MS" pitchFamily="34" charset="-122"/>
              </a:rPr>
              <a:t>	Before establishing a network, basics of networking have to be understood. In this presentation, all of the basics, like- network properties, network criterion, topology, category, communication protocol, devices etc are discussed. They also need to tested with virtual tools. To ensure better service, all devices have to be monitored always and if any fault occurs, they need to be solved as soon as possible. Only then clients of ISP will be satisfied with the service. </a:t>
            </a:r>
            <a:endParaRPr lang="zh-CN" altLang="en-US" sz="20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62</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val Callout 4"/>
          <p:cNvSpPr/>
          <p:nvPr/>
        </p:nvSpPr>
        <p:spPr>
          <a:xfrm rot="5703512">
            <a:off x="3636935" y="-1671056"/>
            <a:ext cx="3242147" cy="7207382"/>
          </a:xfrm>
          <a:prstGeom prst="wedgeEllipseCallou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2133600" y="1143000"/>
            <a:ext cx="5915052" cy="1143000"/>
          </a:xfrm>
        </p:spPr>
        <p:txBody>
          <a:bodyPr>
            <a:normAutofit/>
          </a:bodyPr>
          <a:lstStyle/>
          <a:p>
            <a:r>
              <a:rPr lang="en-US" altLang="zh-CN" sz="3600" dirty="0" smtClean="0">
                <a:latin typeface="Arial Unicode MS" pitchFamily="34" charset="-122"/>
                <a:ea typeface="Arial Unicode MS" pitchFamily="34" charset="-122"/>
                <a:cs typeface="Arial Unicode MS" pitchFamily="34" charset="-122"/>
              </a:rPr>
              <a:t>Do you have any question?</a:t>
            </a:r>
            <a:endParaRPr lang="zh-CN" altLang="en-US" sz="3600" dirty="0">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63</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p:cNvSpPr/>
          <p:nvPr/>
        </p:nvSpPr>
        <p:spPr>
          <a:xfrm rot="7166839">
            <a:off x="4671742" y="1001070"/>
            <a:ext cx="3302440" cy="3339550"/>
          </a:xfrm>
          <a:prstGeom prst="wedgeRoundRectCallou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p:cNvSpPr>
            <a:spLocks noGrp="1"/>
          </p:cNvSpPr>
          <p:nvPr>
            <p:ph type="title"/>
          </p:nvPr>
        </p:nvSpPr>
        <p:spPr>
          <a:xfrm>
            <a:off x="5029200" y="1524000"/>
            <a:ext cx="2743200" cy="2286000"/>
          </a:xfrm>
        </p:spPr>
        <p:txBody>
          <a:bodyPr>
            <a:normAutofit/>
          </a:bodyPr>
          <a:lstStyle/>
          <a:p>
            <a:r>
              <a:rPr lang="en-US" sz="7200" dirty="0" smtClean="0"/>
              <a:t>Thank you</a:t>
            </a:r>
            <a:endParaRPr lang="en-US" sz="7200" dirty="0"/>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64</a:t>
            </a:fld>
            <a:endParaRPr lang="zh-CN" altLang="en-US" sz="2000"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62000" y="2667000"/>
            <a:ext cx="7972452" cy="1143000"/>
          </a:xfrm>
        </p:spPr>
        <p:txBody>
          <a:bodyPr>
            <a:normAutofit/>
          </a:bodyPr>
          <a:lstStyle/>
          <a:p>
            <a:r>
              <a:rPr lang="en-US" altLang="zh-CN" dirty="0" smtClean="0">
                <a:solidFill>
                  <a:schemeClr val="bg2"/>
                </a:solidFill>
                <a:latin typeface="Arial Unicode MS" pitchFamily="34" charset="-122"/>
                <a:ea typeface="Arial Unicode MS" pitchFamily="34" charset="-122"/>
                <a:cs typeface="Arial Unicode MS" pitchFamily="34" charset="-122"/>
              </a:rPr>
              <a:t>Organizational overview</a:t>
            </a:r>
            <a:endParaRPr lang="zh-CN" altLang="en-US" dirty="0">
              <a:solidFill>
                <a:srgbClr val="FFC000"/>
              </a:solidFill>
              <a:latin typeface="Arial Unicode MS" pitchFamily="34" charset="-122"/>
              <a:ea typeface="Arial Unicode MS" pitchFamily="34" charset="-122"/>
              <a:cs typeface="Arial Unicode MS" pitchFamily="34" charset="-122"/>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7</a:t>
            </a:fld>
            <a:endParaRPr lang="zh-CN" altLang="en-US" sz="2000">
              <a:solidFill>
                <a:schemeClr val="tx1"/>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14348" y="274638"/>
            <a:ext cx="7972452" cy="1143000"/>
          </a:xfrm>
        </p:spPr>
        <p:txBody>
          <a:bodyPr>
            <a:normAutofit fontScale="90000"/>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ANL (</a:t>
            </a:r>
            <a:r>
              <a:rPr lang="en-US" altLang="zh-CN" sz="3600" u="sng" dirty="0" err="1" smtClean="0">
                <a:solidFill>
                  <a:schemeClr val="bg2"/>
                </a:solidFill>
                <a:latin typeface="Arial Unicode MS" pitchFamily="34" charset="-122"/>
                <a:ea typeface="Arial Unicode MS" pitchFamily="34" charset="-122"/>
                <a:cs typeface="Arial Unicode MS" pitchFamily="34" charset="-122"/>
              </a:rPr>
              <a:t>aamra</a:t>
            </a:r>
            <a:r>
              <a:rPr lang="en-US" altLang="zh-CN" sz="3600" u="sng" dirty="0" smtClean="0">
                <a:solidFill>
                  <a:schemeClr val="bg2"/>
                </a:solidFill>
                <a:latin typeface="Arial Unicode MS" pitchFamily="34" charset="-122"/>
                <a:ea typeface="Arial Unicode MS" pitchFamily="34" charset="-122"/>
                <a:cs typeface="Arial Unicode MS" pitchFamily="34" charset="-122"/>
              </a:rPr>
              <a:t> networks limited) at a glance:</a:t>
            </a:r>
            <a:endParaRPr lang="zh-CN" altLang="en-US" sz="3600" u="sng"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normAutofit/>
          </a:bodyPr>
          <a:lstStyle/>
          <a:p>
            <a:pPr algn="just"/>
            <a:r>
              <a:rPr lang="en-US" sz="2200" dirty="0" smtClean="0">
                <a:solidFill>
                  <a:schemeClr val="bg1"/>
                </a:solidFill>
                <a:latin typeface="Times New Roman" pitchFamily="18" charset="0"/>
                <a:cs typeface="Times New Roman" pitchFamily="18" charset="0"/>
              </a:rPr>
              <a:t>ANL is one of the leading ISP companies in Bangladesh. They are official IT partner of BPL (Bangladesh Premier league), Bangladesh games, Bangladesh Brand Forum Seminar 2013 etc. </a:t>
            </a:r>
          </a:p>
          <a:p>
            <a:pPr algn="just"/>
            <a:r>
              <a:rPr lang="en-US" altLang="zh-CN" sz="2200" dirty="0" smtClean="0">
                <a:solidFill>
                  <a:schemeClr val="bg1"/>
                </a:solidFill>
                <a:latin typeface="Times New Roman" pitchFamily="18" charset="0"/>
                <a:ea typeface="Arial Unicode MS" pitchFamily="34" charset="-122"/>
                <a:cs typeface="Times New Roman" pitchFamily="18" charset="0"/>
              </a:rPr>
              <a:t>Orion group, Lafarge group, Southern group, Juki machinery, hotel Sheraton, hotel </a:t>
            </a:r>
            <a:r>
              <a:rPr lang="en-US" altLang="zh-CN" sz="2200" dirty="0" err="1" smtClean="0">
                <a:solidFill>
                  <a:schemeClr val="bg1"/>
                </a:solidFill>
                <a:latin typeface="Times New Roman" pitchFamily="18" charset="0"/>
                <a:ea typeface="Arial Unicode MS" pitchFamily="34" charset="-122"/>
                <a:cs typeface="Times New Roman" pitchFamily="18" charset="0"/>
              </a:rPr>
              <a:t>Raddison</a:t>
            </a:r>
            <a:r>
              <a:rPr lang="en-US" altLang="zh-CN" sz="2200" dirty="0" smtClean="0">
                <a:solidFill>
                  <a:schemeClr val="bg1"/>
                </a:solidFill>
                <a:latin typeface="Times New Roman" pitchFamily="18" charset="0"/>
                <a:ea typeface="Arial Unicode MS" pitchFamily="34" charset="-122"/>
                <a:cs typeface="Times New Roman" pitchFamily="18" charset="0"/>
              </a:rPr>
              <a:t>, channel </a:t>
            </a:r>
            <a:r>
              <a:rPr lang="en-US" altLang="zh-CN" sz="2200" dirty="0" err="1" smtClean="0">
                <a:solidFill>
                  <a:schemeClr val="bg1"/>
                </a:solidFill>
                <a:latin typeface="Times New Roman" pitchFamily="18" charset="0"/>
                <a:ea typeface="Arial Unicode MS" pitchFamily="34" charset="-122"/>
                <a:cs typeface="Times New Roman" pitchFamily="18" charset="0"/>
              </a:rPr>
              <a:t>Banglavision</a:t>
            </a:r>
            <a:r>
              <a:rPr lang="en-US" altLang="zh-CN" sz="2200" dirty="0" smtClean="0">
                <a:solidFill>
                  <a:schemeClr val="bg1"/>
                </a:solidFill>
                <a:latin typeface="Times New Roman" pitchFamily="18" charset="0"/>
                <a:ea typeface="Arial Unicode MS" pitchFamily="34" charset="-122"/>
                <a:cs typeface="Times New Roman" pitchFamily="18" charset="0"/>
              </a:rPr>
              <a:t>, Radio today, Daily </a:t>
            </a:r>
            <a:r>
              <a:rPr lang="en-US" altLang="zh-CN" sz="2200" dirty="0" err="1" smtClean="0">
                <a:solidFill>
                  <a:schemeClr val="bg1"/>
                </a:solidFill>
                <a:latin typeface="Times New Roman" pitchFamily="18" charset="0"/>
                <a:ea typeface="Arial Unicode MS" pitchFamily="34" charset="-122"/>
                <a:cs typeface="Times New Roman" pitchFamily="18" charset="0"/>
              </a:rPr>
              <a:t>Somokal</a:t>
            </a:r>
            <a:r>
              <a:rPr lang="en-US" altLang="zh-CN" sz="2200" dirty="0" smtClean="0">
                <a:solidFill>
                  <a:schemeClr val="bg1"/>
                </a:solidFill>
                <a:latin typeface="Times New Roman" pitchFamily="18" charset="0"/>
                <a:ea typeface="Arial Unicode MS" pitchFamily="34" charset="-122"/>
                <a:cs typeface="Times New Roman" pitchFamily="18" charset="0"/>
              </a:rPr>
              <a:t>, </a:t>
            </a:r>
            <a:r>
              <a:rPr lang="en-US" altLang="zh-CN" sz="2200" dirty="0" err="1" smtClean="0">
                <a:solidFill>
                  <a:schemeClr val="bg1"/>
                </a:solidFill>
                <a:latin typeface="Times New Roman" pitchFamily="18" charset="0"/>
                <a:ea typeface="Arial Unicode MS" pitchFamily="34" charset="-122"/>
                <a:cs typeface="Times New Roman" pitchFamily="18" charset="0"/>
              </a:rPr>
              <a:t>Fuwang</a:t>
            </a:r>
            <a:r>
              <a:rPr lang="en-US" altLang="zh-CN" sz="2200" dirty="0" smtClean="0">
                <a:solidFill>
                  <a:schemeClr val="bg1"/>
                </a:solidFill>
                <a:latin typeface="Times New Roman" pitchFamily="18" charset="0"/>
                <a:ea typeface="Arial Unicode MS" pitchFamily="34" charset="-122"/>
                <a:cs typeface="Times New Roman" pitchFamily="18" charset="0"/>
              </a:rPr>
              <a:t> food, Stamford university and a lots of garments and manufacturing company are their clients. They provide IT support almost all over Bangladesh.</a:t>
            </a:r>
          </a:p>
          <a:p>
            <a:pPr algn="just"/>
            <a:r>
              <a:rPr lang="en-US" sz="2200" dirty="0" smtClean="0">
                <a:solidFill>
                  <a:schemeClr val="bg1"/>
                </a:solidFill>
              </a:rPr>
              <a:t>ANL is upholding ISO 9001:2008 certification for the last 8 years.</a:t>
            </a:r>
          </a:p>
          <a:p>
            <a:pPr algn="just"/>
            <a:r>
              <a:rPr lang="en-US" sz="2200" dirty="0" smtClean="0">
                <a:solidFill>
                  <a:schemeClr val="bg1"/>
                </a:solidFill>
              </a:rPr>
              <a:t>Starting in 1985, the group presently has over 500 employees.</a:t>
            </a:r>
          </a:p>
          <a:p>
            <a:pPr>
              <a:buNone/>
            </a:pPr>
            <a:endParaRPr lang="zh-CN" altLang="en-US" sz="2000" dirty="0">
              <a:solidFill>
                <a:schemeClr val="bg1"/>
              </a:solidFill>
              <a:latin typeface="Times New Roman" pitchFamily="18" charset="0"/>
              <a:ea typeface="Arial Unicode MS" pitchFamily="34" charset="-122"/>
              <a:cs typeface="Times New Roman" pitchFamily="18" charset="0"/>
            </a:endParaRPr>
          </a:p>
        </p:txBody>
      </p:sp>
      <p:sp>
        <p:nvSpPr>
          <p:cNvPr id="4" name="Slide Number Placeholder 3"/>
          <p:cNvSpPr>
            <a:spLocks noGrp="1"/>
          </p:cNvSpPr>
          <p:nvPr>
            <p:ph type="sldNum" sz="quarter" idx="12"/>
          </p:nvPr>
        </p:nvSpPr>
        <p:spPr/>
        <p:txBody>
          <a:bodyPr/>
          <a:lstStyle/>
          <a:p>
            <a:fld id="{A27A9C8C-05CF-4E71-B127-56E87FBC16EB}" type="slidenum">
              <a:rPr lang="zh-CN" altLang="en-US" sz="2000" smtClean="0">
                <a:solidFill>
                  <a:schemeClr val="tx1"/>
                </a:solidFill>
              </a:rPr>
              <a:pPr/>
              <a:t>8</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0"/>
            <a:ext cx="7972452" cy="914400"/>
          </a:xfrm>
        </p:spPr>
        <p:txBody>
          <a:bodyPr>
            <a:normAutofit/>
          </a:bodyPr>
          <a:lstStyle/>
          <a:p>
            <a:pPr algn="l"/>
            <a:r>
              <a:rPr lang="en-US" altLang="zh-CN" sz="3600" u="sng" dirty="0" smtClean="0">
                <a:solidFill>
                  <a:schemeClr val="bg2"/>
                </a:solidFill>
                <a:latin typeface="Arial Unicode MS" pitchFamily="34" charset="-122"/>
                <a:ea typeface="Arial Unicode MS" pitchFamily="34" charset="-122"/>
                <a:cs typeface="Arial Unicode MS" pitchFamily="34" charset="-122"/>
              </a:rPr>
              <a:t>Mission and Vision:</a:t>
            </a:r>
            <a:endParaRPr lang="zh-CN" altLang="en-US" sz="3600" dirty="0">
              <a:solidFill>
                <a:srgbClr val="FFC000"/>
              </a:solidFill>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609600" y="838200"/>
            <a:ext cx="8229600" cy="2438400"/>
          </a:xfrm>
        </p:spPr>
        <p:txBody>
          <a:bodyPr>
            <a:normAutofit/>
          </a:bodyPr>
          <a:lstStyle/>
          <a:p>
            <a:pPr algn="just"/>
            <a:r>
              <a:rPr lang="en-US" sz="2400" b="1" dirty="0" smtClean="0">
                <a:solidFill>
                  <a:schemeClr val="bg1"/>
                </a:solidFill>
              </a:rPr>
              <a:t>Vision:</a:t>
            </a:r>
            <a:r>
              <a:rPr lang="en-US" sz="2400" dirty="0" smtClean="0">
                <a:solidFill>
                  <a:schemeClr val="bg1"/>
                </a:solidFill>
              </a:rPr>
              <a:t> Excellence and innovation…unlimited … through the power of "WE“.</a:t>
            </a:r>
          </a:p>
          <a:p>
            <a:pPr algn="just"/>
            <a:r>
              <a:rPr lang="en-US" sz="2400" b="1" dirty="0" smtClean="0">
                <a:solidFill>
                  <a:schemeClr val="bg1"/>
                </a:solidFill>
              </a:rPr>
              <a:t>Mission:</a:t>
            </a:r>
            <a:r>
              <a:rPr lang="en-US" sz="2400" dirty="0" smtClean="0">
                <a:solidFill>
                  <a:schemeClr val="bg1"/>
                </a:solidFill>
              </a:rPr>
              <a:t> To empower our customers, employees, partners and communities by providing the finest products, services and practices.</a:t>
            </a:r>
          </a:p>
          <a:p>
            <a:endParaRPr lang="zh-CN" altLang="en-US" sz="1800" dirty="0">
              <a:solidFill>
                <a:schemeClr val="bg1">
                  <a:lumMod val="95000"/>
                </a:schemeClr>
              </a:solidFill>
              <a:latin typeface="Arial Unicode MS" pitchFamily="34" charset="-122"/>
              <a:ea typeface="Arial Unicode MS" pitchFamily="34" charset="-122"/>
              <a:cs typeface="Arial Unicode MS" pitchFamily="34" charset="-122"/>
            </a:endParaRPr>
          </a:p>
        </p:txBody>
      </p:sp>
      <p:sp>
        <p:nvSpPr>
          <p:cNvPr id="4" name="标题 1"/>
          <p:cNvSpPr txBox="1">
            <a:spLocks/>
          </p:cNvSpPr>
          <p:nvPr/>
        </p:nvSpPr>
        <p:spPr>
          <a:xfrm>
            <a:off x="304800" y="3048000"/>
            <a:ext cx="35052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3200" u="sng" dirty="0" smtClean="0">
                <a:solidFill>
                  <a:schemeClr val="bg2"/>
                </a:solidFill>
                <a:latin typeface="Arial Unicode MS" pitchFamily="34" charset="-122"/>
                <a:ea typeface="Arial Unicode MS" pitchFamily="34" charset="-122"/>
                <a:cs typeface="Arial Unicode MS" pitchFamily="34" charset="-122"/>
              </a:rPr>
              <a:t>Network coverage</a:t>
            </a:r>
            <a:r>
              <a:rPr kumimoji="0" lang="en-US" altLang="zh-CN" sz="3200" b="0" i="0" u="sng" strike="noStrike" kern="1200" cap="none" spc="0" normalizeH="0" baseline="0" noProof="0" dirty="0" smtClean="0">
                <a:ln>
                  <a:noFill/>
                </a:ln>
                <a:solidFill>
                  <a:schemeClr val="bg2"/>
                </a:solidFill>
                <a:effectLst/>
                <a:uLnTx/>
                <a:uFillTx/>
                <a:latin typeface="Arial Unicode MS" pitchFamily="34" charset="-122"/>
                <a:ea typeface="Arial Unicode MS" pitchFamily="34" charset="-122"/>
                <a:cs typeface="Arial Unicode MS" pitchFamily="34" charset="-122"/>
              </a:rPr>
              <a:t>:</a:t>
            </a:r>
            <a:endParaRPr kumimoji="0" lang="zh-CN" altLang="en-US" sz="3200" b="0" i="0" u="none" strike="noStrike" kern="1200" cap="none" spc="0" normalizeH="0" baseline="0" noProof="0" dirty="0">
              <a:ln>
                <a:noFill/>
              </a:ln>
              <a:solidFill>
                <a:srgbClr val="FFC000"/>
              </a:solidFill>
              <a:effectLst/>
              <a:uLnTx/>
              <a:uFillTx/>
              <a:latin typeface="Arial Unicode MS" pitchFamily="34" charset="-122"/>
              <a:ea typeface="Arial Unicode MS" pitchFamily="34" charset="-122"/>
              <a:cs typeface="Arial Unicode MS" pitchFamily="34" charset="-122"/>
            </a:endParaRPr>
          </a:p>
        </p:txBody>
      </p:sp>
      <p:pic>
        <p:nvPicPr>
          <p:cNvPr id="5" name="Picture 4" descr="http://www.aamranetworks.com/images/map.png"/>
          <p:cNvPicPr/>
          <p:nvPr/>
        </p:nvPicPr>
        <p:blipFill>
          <a:blip r:embed="rId3"/>
          <a:srcRect/>
          <a:stretch>
            <a:fillRect/>
          </a:stretch>
        </p:blipFill>
        <p:spPr bwMode="auto">
          <a:xfrm>
            <a:off x="3886200" y="2743200"/>
            <a:ext cx="5257800" cy="4114800"/>
          </a:xfrm>
          <a:prstGeom prst="rect">
            <a:avLst/>
          </a:prstGeom>
          <a:noFill/>
          <a:ln w="9525">
            <a:noFill/>
            <a:miter lim="800000"/>
            <a:headEnd/>
            <a:tailEnd/>
          </a:ln>
        </p:spPr>
      </p:pic>
      <p:sp>
        <p:nvSpPr>
          <p:cNvPr id="6" name="Rectangle 5"/>
          <p:cNvSpPr/>
          <p:nvPr/>
        </p:nvSpPr>
        <p:spPr>
          <a:xfrm>
            <a:off x="304800" y="4038600"/>
            <a:ext cx="3352800" cy="1569660"/>
          </a:xfrm>
          <a:prstGeom prst="rect">
            <a:avLst/>
          </a:prstGeom>
        </p:spPr>
        <p:txBody>
          <a:bodyPr wrap="square">
            <a:spAutoFit/>
          </a:bodyPr>
          <a:lstStyle/>
          <a:p>
            <a:r>
              <a:rPr lang="en-US" sz="2400" dirty="0" smtClean="0">
                <a:solidFill>
                  <a:schemeClr val="bg1"/>
                </a:solidFill>
              </a:rPr>
              <a:t>Their nationwide backbone covers the regions that are marked on the map:</a:t>
            </a:r>
            <a:endParaRPr lang="en-US" sz="2400" dirty="0">
              <a:solidFill>
                <a:schemeClr val="bg1"/>
              </a:solidFill>
            </a:endParaRPr>
          </a:p>
        </p:txBody>
      </p:sp>
      <p:sp>
        <p:nvSpPr>
          <p:cNvPr id="7" name="Slide Number Placeholder 6"/>
          <p:cNvSpPr>
            <a:spLocks noGrp="1"/>
          </p:cNvSpPr>
          <p:nvPr>
            <p:ph type="sldNum" sz="quarter" idx="12"/>
          </p:nvPr>
        </p:nvSpPr>
        <p:spPr/>
        <p:txBody>
          <a:bodyPr/>
          <a:lstStyle/>
          <a:p>
            <a:fld id="{A27A9C8C-05CF-4E71-B127-56E87FBC16EB}" type="slidenum">
              <a:rPr lang="zh-CN" altLang="en-US" sz="2000" smtClean="0">
                <a:solidFill>
                  <a:schemeClr val="tx1"/>
                </a:solidFill>
              </a:rPr>
              <a:pPr/>
              <a:t>9</a:t>
            </a:fld>
            <a:endParaRPr lang="zh-CN" altLang="en-US" sz="2000" dirty="0">
              <a:solidFill>
                <a:schemeClr val="tx1"/>
              </a:solidFill>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8</Template>
  <TotalTime>935</TotalTime>
  <Words>2379</Words>
  <Application>Microsoft Office PowerPoint</Application>
  <PresentationFormat>On-screen Show (4:3)</PresentationFormat>
  <Paragraphs>320</Paragraphs>
  <Slides>64</Slides>
  <Notes>2</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64</vt:i4>
      </vt:variant>
    </vt:vector>
  </HeadingPairs>
  <TitlesOfParts>
    <vt:vector size="65" baseType="lpstr">
      <vt:lpstr>8</vt:lpstr>
      <vt:lpstr>Welcome</vt:lpstr>
      <vt:lpstr>Presentation on: </vt:lpstr>
      <vt:lpstr>Contents:</vt:lpstr>
      <vt:lpstr>Contents (Cont,,,):</vt:lpstr>
      <vt:lpstr>Contents (Cont,,,):</vt:lpstr>
      <vt:lpstr>Introduction:</vt:lpstr>
      <vt:lpstr>Organizational overview</vt:lpstr>
      <vt:lpstr>ANL (aamra networks limited) at a glance:</vt:lpstr>
      <vt:lpstr>Mission and Vision:</vt:lpstr>
      <vt:lpstr>Organogram:</vt:lpstr>
      <vt:lpstr>Services:</vt:lpstr>
      <vt:lpstr>Technology partner:</vt:lpstr>
      <vt:lpstr>Network establishment of ANL</vt:lpstr>
      <vt:lpstr>Network:</vt:lpstr>
      <vt:lpstr>Network Properties:</vt:lpstr>
      <vt:lpstr>Network Criteria:</vt:lpstr>
      <vt:lpstr>Connection types:</vt:lpstr>
      <vt:lpstr>Network topology:</vt:lpstr>
      <vt:lpstr>Project demonstration:</vt:lpstr>
      <vt:lpstr>Communication protocol:</vt:lpstr>
      <vt:lpstr>OSI model:</vt:lpstr>
      <vt:lpstr>Network Interface Card :</vt:lpstr>
      <vt:lpstr>Data transmission by NIC :</vt:lpstr>
      <vt:lpstr>Data reception by NIC :</vt:lpstr>
      <vt:lpstr>POPs list of ANL:</vt:lpstr>
      <vt:lpstr>Connectivity:</vt:lpstr>
      <vt:lpstr>Radio connectivity to clients (outside Dhaka) from ANL:</vt:lpstr>
      <vt:lpstr>Fiber connection from ANL (Safura tower):</vt:lpstr>
      <vt:lpstr>Devices:</vt:lpstr>
      <vt:lpstr> Nanostation: </vt:lpstr>
      <vt:lpstr>Antenna information of NanoStation M2:</vt:lpstr>
      <vt:lpstr>Antenna information of NanoStation M3/M365:</vt:lpstr>
      <vt:lpstr>Antenna information of NanoStation M5:</vt:lpstr>
      <vt:lpstr>Bullet:</vt:lpstr>
      <vt:lpstr>Rocket:</vt:lpstr>
      <vt:lpstr>Rocket with dish and its specification:</vt:lpstr>
      <vt:lpstr>Fiber media converter:</vt:lpstr>
      <vt:lpstr>Router:</vt:lpstr>
      <vt:lpstr>Wireless Router:</vt:lpstr>
      <vt:lpstr>Switch:</vt:lpstr>
      <vt:lpstr>SFP:</vt:lpstr>
      <vt:lpstr>Slide 42</vt:lpstr>
      <vt:lpstr>Configuring:</vt:lpstr>
      <vt:lpstr>Configuring a radio device:</vt:lpstr>
      <vt:lpstr>Configuring a radio device:</vt:lpstr>
      <vt:lpstr>Configuring a wireless router:</vt:lpstr>
      <vt:lpstr>Configuring a microtik router:</vt:lpstr>
      <vt:lpstr>Network monitoring in ANL</vt:lpstr>
      <vt:lpstr>Network status monitoring:</vt:lpstr>
      <vt:lpstr>Network monitoring dash-board:</vt:lpstr>
      <vt:lpstr>Radio device monitoring:</vt:lpstr>
      <vt:lpstr>Router checking:</vt:lpstr>
      <vt:lpstr>Fiber monitoring:</vt:lpstr>
      <vt:lpstr>Troubleshooting by ANL</vt:lpstr>
      <vt:lpstr>Technical Support Flowchart:</vt:lpstr>
      <vt:lpstr>Target response and resolution time:</vt:lpstr>
      <vt:lpstr>Slide 57</vt:lpstr>
      <vt:lpstr>Common troubles:</vt:lpstr>
      <vt:lpstr>Solution:</vt:lpstr>
      <vt:lpstr>Solution:</vt:lpstr>
      <vt:lpstr>Recommendation:</vt:lpstr>
      <vt:lpstr>Conclusion:</vt:lpstr>
      <vt:lpstr>Do you have any question?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subject>Technology</dc:subject>
  <dc:creator>Rifatul Islam Himel</dc:creator>
  <cp:keywords>free, PowerPoint template, download, PPT template, PowerPoint templates, slideshow template, POT, POTX, Power Point template, slide show template, technology powerpoint templates, technology PowerPoint templates</cp:keywords>
  <dc:description>Made by Moyea Software. To find more free PowerPoint templates, please visit http://www.dvd-ppt-slideshow.com/powerpoint-knowledge/powerpoint-templates.html</dc:description>
  <cp:lastModifiedBy>Rifatul Islam Himel</cp:lastModifiedBy>
  <cp:revision>289</cp:revision>
  <dcterms:created xsi:type="dcterms:W3CDTF">2013-08-16T18:34:44Z</dcterms:created>
  <dcterms:modified xsi:type="dcterms:W3CDTF">2013-08-19T17:21:18Z</dcterms:modified>
  <cp:category>Technology, PowerPoint Template</cp:category>
</cp:coreProperties>
</file>